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4" Type="http://schemas.openxmlformats.org/officeDocument/2006/relationships/slide" Target="slides/slide100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0f264e945_1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82" name="Google Shape;82;g30f264e945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90dcc28dc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90dcc28d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8" name="Google Shape;2058;g90dcc28dca_0_0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See: http://worrydream.com/refs/Watts-CollectiveDynamicsOfSmallWorldNetworks.pdf</a:t>
            </a:r>
            <a:endParaRPr/>
          </a:p>
        </p:txBody>
      </p:sp>
      <p:sp>
        <p:nvSpPr>
          <p:cNvPr id="224" name="Google Shape;224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891e3deae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286" name="Google Shape;286;g8891e3dea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e206b0e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9e206b0e5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See: https://www.cs.cornell.edu/home/kleinber/networks-book/networks-book-ch03.pdf</a:t>
            </a:r>
            <a:endParaRPr/>
          </a:p>
        </p:txBody>
      </p:sp>
      <p:sp>
        <p:nvSpPr>
          <p:cNvPr id="315" name="Google Shape;315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0cf6aff0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g30cf6aff08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8891e3deae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638" name="Google Shape;638;g8891e3dea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9e206b0e5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g9e206b0e52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8891e3deae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1082" name="Google Shape;1082;g8891e3de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a02046a9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ga02046a931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0" name="Google Shape;1450;p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7" name="Google Shape;1687;p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3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5" name="Google Shape;1725;p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4" name="Google Shape;1764;p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5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7" name="Google Shape;1847;p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5" name="Google Shape;1885;p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1" name="Google Shape;1981;p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g30cf6aff0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Google Shape;1988;g30cf6aff08_0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7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g7e0acafd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9" name="Google Shape;1999;g7e0acafd7b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g30cf6aff0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7" name="Google Shape;2007;g30cf6aff08_0_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30cf6aff0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5" name="Google Shape;2015;g30cf6aff08_0_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g30cf6aff0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2" name="Google Shape;2022;g30cf6aff08_0_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g30cf6aff0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9" name="Google Shape;2029;g30cf6aff08_0_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g30cf6aff08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6" name="Google Shape;2036;g30cf6aff08_0_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g30cf6aff0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3" name="Google Shape;2043;g30cf6aff08_0_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30cf6aff08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0" name="Google Shape;2050;g30cf6aff08_0_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685800" y="56946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1371600" y="19144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457200" y="1200150"/>
            <a:ext cx="4038600" cy="3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2" type="body"/>
          </p:nvPr>
        </p:nvSpPr>
        <p:spPr>
          <a:xfrm>
            <a:off x="4648200" y="1200150"/>
            <a:ext cx="4038600" cy="3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2" name="Google Shape;72;p11"/>
          <p:cNvCxnSpPr/>
          <p:nvPr/>
        </p:nvCxnSpPr>
        <p:spPr>
          <a:xfrm>
            <a:off x="0" y="4901147"/>
            <a:ext cx="9144000" cy="60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" name="Google Shape;73;p11"/>
          <p:cNvSpPr txBox="1"/>
          <p:nvPr/>
        </p:nvSpPr>
        <p:spPr>
          <a:xfrm>
            <a:off x="1666800" y="4907150"/>
            <a:ext cx="58104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CS 432/532 - Web Science</a:t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200150"/>
            <a:ext cx="82296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p3"/>
          <p:cNvSpPr txBox="1"/>
          <p:nvPr/>
        </p:nvSpPr>
        <p:spPr>
          <a:xfrm>
            <a:off x="1666800" y="4907150"/>
            <a:ext cx="58104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CS 432/532 - Web Science</a:t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" name="Google Shape;22;p3"/>
          <p:cNvCxnSpPr/>
          <p:nvPr/>
        </p:nvCxnSpPr>
        <p:spPr>
          <a:xfrm>
            <a:off x="0" y="4901147"/>
            <a:ext cx="9144000" cy="60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5" name="Google Shape;25;p4"/>
          <p:cNvCxnSpPr/>
          <p:nvPr/>
        </p:nvCxnSpPr>
        <p:spPr>
          <a:xfrm>
            <a:off x="0" y="4901147"/>
            <a:ext cx="9144000" cy="60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" name="Google Shape;26;p4"/>
          <p:cNvSpPr txBox="1"/>
          <p:nvPr/>
        </p:nvSpPr>
        <p:spPr>
          <a:xfrm>
            <a:off x="1666800" y="4907150"/>
            <a:ext cx="58104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CS 432/532 - Web Science</a:t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0" name="Google Shape;30;p5"/>
          <p:cNvCxnSpPr/>
          <p:nvPr/>
        </p:nvCxnSpPr>
        <p:spPr>
          <a:xfrm>
            <a:off x="0" y="4901147"/>
            <a:ext cx="9144000" cy="60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" name="Google Shape;31;p5"/>
          <p:cNvSpPr txBox="1"/>
          <p:nvPr/>
        </p:nvSpPr>
        <p:spPr>
          <a:xfrm>
            <a:off x="1666800" y="4907150"/>
            <a:ext cx="58104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CS 432/532 - Web Science</a:t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creativecommons.org/licenses/by-nc-sa/3.0/" TargetMode="External"/><Relationship Id="rId4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Relationship Id="rId4" Type="http://schemas.openxmlformats.org/officeDocument/2006/relationships/hyperlink" Target="http://web.archive.org/web/20190508051905/http://som.csudh.edu/cis/lpress/history/arpamaps/f7dec1970.jpg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25.png"/><Relationship Id="rId5" Type="http://schemas.openxmlformats.org/officeDocument/2006/relationships/hyperlink" Target="http://en.wikipedia.org/wiki/Six_Degrees_of_Kevin_Bacon" TargetMode="External"/><Relationship Id="rId6" Type="http://schemas.openxmlformats.org/officeDocument/2006/relationships/hyperlink" Target="http://oracleofbacon.org/" TargetMode="External"/><Relationship Id="rId7" Type="http://schemas.openxmlformats.org/officeDocument/2006/relationships/hyperlink" Target="https://en.wikipedia.org/wiki/Erd%C5%91s_number" TargetMode="External"/><Relationship Id="rId8" Type="http://schemas.openxmlformats.org/officeDocument/2006/relationships/hyperlink" Target="https://www.csauthors.net/distance/paul-erdos/michele-c-weigle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hyperlink" Target="http://dx.doi.org/10.1038/30918" TargetMode="External"/><Relationship Id="rId5" Type="http://schemas.openxmlformats.org/officeDocument/2006/relationships/hyperlink" Target="http://worrydream.com/refs/Watts-CollectiveDynamicsOfSmallWorldNetworks.pdf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jpg"/><Relationship Id="rId4" Type="http://schemas.openxmlformats.org/officeDocument/2006/relationships/hyperlink" Target="https://www.facebook.com/notes/facebook-data-team/anatomy-of-facebook/10150388519243859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8.png"/><Relationship Id="rId4" Type="http://schemas.openxmlformats.org/officeDocument/2006/relationships/hyperlink" Target="https://research.facebook.com/blog/three-and-a-half-degrees-of-separation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facebook.com/notes/facebook-data-team/anatomy-of-facebook/10150388519243859" TargetMode="External"/><Relationship Id="rId4" Type="http://schemas.openxmlformats.org/officeDocument/2006/relationships/image" Target="../media/image21.jpg"/><Relationship Id="rId5" Type="http://schemas.openxmlformats.org/officeDocument/2006/relationships/hyperlink" Target="https://en.wikipedia.org/wiki/Cumulative_distribution_function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hyperlink" Target="http://www.jstor.org/pss/2781907" TargetMode="External"/><Relationship Id="rId5" Type="http://schemas.openxmlformats.org/officeDocument/2006/relationships/hyperlink" Target="http://www.uvm.edu/~pdodds/teaching/courses/2009-08UVM-300/docs/others/everything/feld1991a.pdf" TargetMode="External"/><Relationship Id="rId6" Type="http://schemas.openxmlformats.org/officeDocument/2006/relationships/hyperlink" Target="http://en.wikipedia.org/wiki/Friendship_paradox" TargetMode="External"/><Relationship Id="rId7" Type="http://schemas.openxmlformats.org/officeDocument/2006/relationships/hyperlink" Target="http://arxiv.org/abs/1602.02665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cs.cornell.edu/home/kleinber/networks-book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creativecommons.org/licenses/by-nc-sa/3.0/" TargetMode="External"/><Relationship Id="rId4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www.cs.cornell.edu/home/kleinber/networks-book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Relationship Id="rId4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creativecommons.org/licenses/by-nc-sa/3.0/" TargetMode="External"/><Relationship Id="rId4" Type="http://schemas.openxmlformats.org/officeDocument/2006/relationships/image" Target="../media/image1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www.cs.cornell.edu/home/kleinber/networks-book/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://overstated.net/2009/03/09/maintained-relationships-on-facebook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11" Type="http://schemas.openxmlformats.org/officeDocument/2006/relationships/image" Target="../media/image4.jpg"/><Relationship Id="rId10" Type="http://schemas.openxmlformats.org/officeDocument/2006/relationships/image" Target="../media/image3.png"/><Relationship Id="rId9" Type="http://schemas.openxmlformats.org/officeDocument/2006/relationships/image" Target="../media/image6.png"/><Relationship Id="rId5" Type="http://schemas.openxmlformats.org/officeDocument/2006/relationships/image" Target="../media/image15.jpg"/><Relationship Id="rId6" Type="http://schemas.openxmlformats.org/officeDocument/2006/relationships/image" Target="../media/image23.png"/><Relationship Id="rId7" Type="http://schemas.openxmlformats.org/officeDocument/2006/relationships/image" Target="../media/image1.png"/><Relationship Id="rId8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5.png"/><Relationship Id="rId4" Type="http://schemas.openxmlformats.org/officeDocument/2006/relationships/hyperlink" Target="http://overstated.net/2009/03/09/maintained-relationships-on-facebook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4.png"/><Relationship Id="rId4" Type="http://schemas.openxmlformats.org/officeDocument/2006/relationships/hyperlink" Target="http://overstated.net/2009/03/09/maintained-relationships-on-facebook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arxiv.org/pdf/0812.1045.pdf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6.png"/><Relationship Id="rId4" Type="http://schemas.openxmlformats.org/officeDocument/2006/relationships/hyperlink" Target="http://arxiv.org/pdf/0812.1045.pdf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://creativecommons.org/licenses/by-nc-sa/3.0/" TargetMode="External"/><Relationship Id="rId4" Type="http://schemas.openxmlformats.org/officeDocument/2006/relationships/image" Target="../media/image1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://www.cs.cornell.edu/home/kleinber/networks-book/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7.png"/><Relationship Id="rId4" Type="http://schemas.openxmlformats.org/officeDocument/2006/relationships/hyperlink" Target="https://en.wikipedia.org/wiki/Zachary's_karate_club" TargetMode="External"/><Relationship Id="rId5" Type="http://schemas.openxmlformats.org/officeDocument/2006/relationships/hyperlink" Target="http://vlado.fmf.uni-lj.si/pub/networks/data/ucinet/ucidata.htm#zacharyhttp://zachary" TargetMode="External"/><Relationship Id="rId6" Type="http://schemas.openxmlformats.org/officeDocument/2006/relationships/hyperlink" Target="https://web.archive.org/web/20200323123010/http://konect.uni-koblenz.de:80/networks/ucidata-zachary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hyperlink" Target="https://blog.linkedin.com/2011/01/24/linkedin-inmaps" TargetMode="External"/><Relationship Id="rId5" Type="http://schemas.openxmlformats.org/officeDocument/2006/relationships/hyperlink" Target="https://techcrunch.com/2014/09/01/linkedin-is-quietly-retiring-network-visualization-tool-inmaps/" TargetMode="Externa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s://arxiv.org/abs/cond-mat/0112110" TargetMode="External"/><Relationship Id="rId4" Type="http://schemas.openxmlformats.org/officeDocument/2006/relationships/hyperlink" Target="http://en.wikipedia.org/wiki/Centrality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hyperlink" Target="https://towardsdatascience.com/generating-twitter-ego-networks-detecting-ego-communities-93897883d255" TargetMode="Externa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43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37.png"/><Relationship Id="rId4" Type="http://schemas.openxmlformats.org/officeDocument/2006/relationships/hyperlink" Target="https://en.wikipedia.org/wiki/Zachary's_karate_club" TargetMode="External"/><Relationship Id="rId5" Type="http://schemas.openxmlformats.org/officeDocument/2006/relationships/hyperlink" Target="http://vlado.fmf.uni-lj.si/pub/networks/data/ucinet/ucidata.htm#zacharyhttp://zachary" TargetMode="External"/><Relationship Id="rId6" Type="http://schemas.openxmlformats.org/officeDocument/2006/relationships/hyperlink" Target="https://web.archive.org/web/20200323123010/http://konect.uni-koblenz.de:80/networks/ucidata-zachary" TargetMode="Externa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41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42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40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38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45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47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463950"/>
            <a:ext cx="7772400" cy="18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 Science: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Social Networks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/>
              <a:t>(Part 1 - Graphs)</a:t>
            </a:r>
            <a:endParaRPr b="1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1"/>
          </a:p>
        </p:txBody>
      </p:sp>
      <p:sp>
        <p:nvSpPr>
          <p:cNvPr id="85" name="Google Shape;85;p13"/>
          <p:cNvSpPr txBox="1"/>
          <p:nvPr/>
        </p:nvSpPr>
        <p:spPr>
          <a:xfrm>
            <a:off x="1371600" y="2394300"/>
            <a:ext cx="6400800" cy="13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CS 432/532</a:t>
            </a:r>
            <a:endParaRPr sz="32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Old Dominion University</a:t>
            </a:r>
            <a:endParaRPr sz="3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800100" y="4576765"/>
            <a:ext cx="75438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a </a:t>
            </a:r>
            <a:r>
              <a:rPr i="0" lang="en-US" sz="1500" u="sng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Attribution-NonCommercial-ShareAlike 3.0 Unported License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reative Commons License" id="87" name="Google Shape;8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52900" y="4381500"/>
            <a:ext cx="628650" cy="22145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 txBox="1"/>
          <p:nvPr/>
        </p:nvSpPr>
        <p:spPr>
          <a:xfrm>
            <a:off x="255400" y="3936588"/>
            <a:ext cx="8781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latin typeface="Calibri"/>
                <a:ea typeface="Calibri"/>
                <a:cs typeface="Calibri"/>
                <a:sym typeface="Calibri"/>
              </a:rPr>
              <a:t>Permission has been granted to use these slides from Frank McCown, Michael L. Nelson, Alexander Nwala, Michele C. Weigle</a:t>
            </a:r>
            <a:endParaRPr i="1" sz="1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9887" y="1984771"/>
            <a:ext cx="1756171" cy="138945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Graph Types</a:t>
            </a:r>
            <a:endParaRPr/>
          </a:p>
        </p:txBody>
      </p:sp>
      <p:sp>
        <p:nvSpPr>
          <p:cNvPr id="171" name="Google Shape;171;p22"/>
          <p:cNvSpPr txBox="1"/>
          <p:nvPr/>
        </p:nvSpPr>
        <p:spPr>
          <a:xfrm>
            <a:off x="1330325" y="1314450"/>
            <a:ext cx="29337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0" i="0" lang="en-US" sz="3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Directed</a:t>
            </a:r>
            <a:endParaRPr sz="1100"/>
          </a:p>
        </p:txBody>
      </p:sp>
      <p:sp>
        <p:nvSpPr>
          <p:cNvPr id="172" name="Google Shape;172;p22"/>
          <p:cNvSpPr txBox="1"/>
          <p:nvPr/>
        </p:nvSpPr>
        <p:spPr>
          <a:xfrm>
            <a:off x="1374775" y="3771900"/>
            <a:ext cx="29337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0" i="0" lang="en-US" sz="3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e.g., Twitter followers</a:t>
            </a:r>
            <a:endParaRPr sz="1100"/>
          </a:p>
        </p:txBody>
      </p:sp>
      <p:pic>
        <p:nvPicPr>
          <p:cNvPr id="173" name="Google Shape;17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5087" y="1965721"/>
            <a:ext cx="1756171" cy="13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2"/>
          <p:cNvSpPr txBox="1"/>
          <p:nvPr/>
        </p:nvSpPr>
        <p:spPr>
          <a:xfrm>
            <a:off x="4838700" y="1314450"/>
            <a:ext cx="29337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0" i="0" lang="en-US" sz="3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Undirected</a:t>
            </a:r>
            <a:endParaRPr sz="1100"/>
          </a:p>
        </p:txBody>
      </p:sp>
      <p:sp>
        <p:nvSpPr>
          <p:cNvPr id="175" name="Google Shape;175;p22"/>
          <p:cNvSpPr txBox="1"/>
          <p:nvPr/>
        </p:nvSpPr>
        <p:spPr>
          <a:xfrm>
            <a:off x="4991100" y="3771900"/>
            <a:ext cx="29337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0" i="0" lang="en-US" sz="3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e.g., Facebook friends</a:t>
            </a:r>
            <a:endParaRPr sz="1100"/>
          </a:p>
        </p:txBody>
      </p:sp>
      <p:sp>
        <p:nvSpPr>
          <p:cNvPr id="176" name="Google Shape;176;p22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p1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Objectives</a:t>
            </a:r>
            <a:endParaRPr/>
          </a:p>
        </p:txBody>
      </p:sp>
      <p:sp>
        <p:nvSpPr>
          <p:cNvPr id="2061" name="Google Shape;2061;p112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62" name="Google Shape;2062;p112"/>
          <p:cNvSpPr txBox="1"/>
          <p:nvPr>
            <p:ph idx="1" type="body"/>
          </p:nvPr>
        </p:nvSpPr>
        <p:spPr>
          <a:xfrm>
            <a:off x="257950" y="1007344"/>
            <a:ext cx="8708100" cy="38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8150" lvl="0" marL="457200" rtl="0" algn="l">
              <a:spcBef>
                <a:spcPts val="640"/>
              </a:spcBef>
              <a:spcAft>
                <a:spcPts val="0"/>
              </a:spcAft>
              <a:buSzPts val="3300"/>
              <a:buChar char="•"/>
            </a:pPr>
            <a:r>
              <a:rPr lang="en-US" sz="3300"/>
              <a:t>Describe the friendship paradox.</a:t>
            </a:r>
            <a:endParaRPr sz="3300"/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Char char="•"/>
            </a:pPr>
            <a:r>
              <a:rPr lang="en-US" sz="3300"/>
              <a:t>Explain the triadic closure in social networks.</a:t>
            </a:r>
            <a:endParaRPr sz="3300"/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Char char="•"/>
            </a:pPr>
            <a:r>
              <a:rPr lang="en-US" sz="3300"/>
              <a:t>Explain how edge embeddedness affects trust.</a:t>
            </a:r>
            <a:endParaRPr sz="3300"/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Char char="•"/>
            </a:pPr>
            <a:r>
              <a:rPr lang="en-US" sz="3300"/>
              <a:t>Explain the edge betweenness property.</a:t>
            </a:r>
            <a:endParaRPr sz="3300"/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Char char="•"/>
            </a:pPr>
            <a:r>
              <a:rPr lang="en-US" sz="3300"/>
              <a:t>Explain the steps in the Girvan-Newman graph partitioning algorithm.</a:t>
            </a:r>
            <a:endParaRPr sz="33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3"/>
          <p:cNvPicPr preferRelativeResize="0"/>
          <p:nvPr/>
        </p:nvPicPr>
        <p:blipFill rotWithShape="1">
          <a:blip r:embed="rId3">
            <a:alphaModFix/>
          </a:blip>
          <a:srcRect b="14368" l="0" r="0" t="0"/>
          <a:stretch/>
        </p:blipFill>
        <p:spPr>
          <a:xfrm>
            <a:off x="1559625" y="1063375"/>
            <a:ext cx="5796149" cy="30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3"/>
          <p:cNvSpPr txBox="1"/>
          <p:nvPr>
            <p:ph type="title"/>
          </p:nvPr>
        </p:nvSpPr>
        <p:spPr>
          <a:xfrm>
            <a:off x="457200" y="205978"/>
            <a:ext cx="8001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Cycles</a:t>
            </a:r>
            <a:endParaRPr/>
          </a:p>
        </p:txBody>
      </p:sp>
      <p:grpSp>
        <p:nvGrpSpPr>
          <p:cNvPr id="183" name="Google Shape;183;p23"/>
          <p:cNvGrpSpPr/>
          <p:nvPr/>
        </p:nvGrpSpPr>
        <p:grpSpPr>
          <a:xfrm>
            <a:off x="1544258" y="1480657"/>
            <a:ext cx="2395157" cy="1307818"/>
            <a:chOff x="0" y="0"/>
            <a:chExt cx="2147483647" cy="2147483646"/>
          </a:xfrm>
        </p:grpSpPr>
        <p:sp>
          <p:nvSpPr>
            <p:cNvPr id="184" name="Google Shape;184;p23"/>
            <p:cNvSpPr txBox="1"/>
            <p:nvPr/>
          </p:nvSpPr>
          <p:spPr>
            <a:xfrm>
              <a:off x="0" y="0"/>
              <a:ext cx="2147483647" cy="4766295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2400"/>
                <a:buFont typeface="Calibri"/>
                <a:buNone/>
              </a:pPr>
              <a:r>
                <a:rPr b="0" i="0" lang="en-US" sz="2400" u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Shortest cycle</a:t>
              </a:r>
              <a:endParaRPr/>
            </a:p>
          </p:txBody>
        </p:sp>
        <p:cxnSp>
          <p:nvCxnSpPr>
            <p:cNvPr id="185" name="Google Shape;185;p23"/>
            <p:cNvCxnSpPr/>
            <p:nvPr/>
          </p:nvCxnSpPr>
          <p:spPr>
            <a:xfrm flipH="1">
              <a:off x="898445096" y="481374853"/>
              <a:ext cx="175296754" cy="667004348"/>
            </a:xfrm>
            <a:prstGeom prst="straightConnector1">
              <a:avLst/>
            </a:prstGeom>
            <a:noFill/>
            <a:ln cap="flat" cmpd="sng" w="25400">
              <a:solidFill>
                <a:srgbClr val="C00000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sp>
          <p:nvSpPr>
            <p:cNvPr id="186" name="Google Shape;186;p23"/>
            <p:cNvSpPr/>
            <p:nvPr/>
          </p:nvSpPr>
          <p:spPr>
            <a:xfrm>
              <a:off x="447639944" y="1155242248"/>
              <a:ext cx="736865965" cy="992241398"/>
            </a:xfrm>
            <a:prstGeom prst="ellipse">
              <a:avLst/>
            </a:prstGeom>
            <a:noFill/>
            <a:ln cap="flat" cmpd="sng" w="254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7" name="Google Shape;187;p23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8" name="Google Shape;188;p23"/>
          <p:cNvSpPr txBox="1"/>
          <p:nvPr/>
        </p:nvSpPr>
        <p:spPr>
          <a:xfrm>
            <a:off x="15850" y="4325700"/>
            <a:ext cx="91440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[EK10] 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Figure 2.2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: A network depicting the sites on the Internet, then known as the Arpanet, in December 1970. (Image from F. Heart, A. McKenzie, J. McQuillian, and D. Walden)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3"/>
          <p:cNvSpPr txBox="1"/>
          <p:nvPr/>
        </p:nvSpPr>
        <p:spPr>
          <a:xfrm>
            <a:off x="137038" y="3496331"/>
            <a:ext cx="2952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Shortest cycle is SRI, STAN, UCLA, SRI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63" y="880613"/>
            <a:ext cx="4952885" cy="398906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4"/>
          <p:cNvSpPr txBox="1"/>
          <p:nvPr>
            <p:ph type="title"/>
          </p:nvPr>
        </p:nvSpPr>
        <p:spPr>
          <a:xfrm>
            <a:off x="457200" y="205978"/>
            <a:ext cx="8001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/>
          </a:p>
        </p:txBody>
      </p:sp>
      <p:cxnSp>
        <p:nvCxnSpPr>
          <p:cNvPr id="196" name="Google Shape;196;p24"/>
          <p:cNvCxnSpPr/>
          <p:nvPr/>
        </p:nvCxnSpPr>
        <p:spPr>
          <a:xfrm>
            <a:off x="2554350" y="1590094"/>
            <a:ext cx="352500" cy="2406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97" name="Google Shape;197;p24"/>
          <p:cNvSpPr txBox="1"/>
          <p:nvPr/>
        </p:nvSpPr>
        <p:spPr>
          <a:xfrm>
            <a:off x="1015225" y="880613"/>
            <a:ext cx="1636800" cy="61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Giant </a:t>
            </a:r>
            <a:br>
              <a:rPr b="0" i="0" lang="en-US" sz="2400" u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component</a:t>
            </a:r>
            <a:endParaRPr/>
          </a:p>
        </p:txBody>
      </p:sp>
      <p:sp>
        <p:nvSpPr>
          <p:cNvPr id="198" name="Google Shape;198;p24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9" name="Google Shape;199;p24"/>
          <p:cNvSpPr txBox="1"/>
          <p:nvPr/>
        </p:nvSpPr>
        <p:spPr>
          <a:xfrm>
            <a:off x="457200" y="4428694"/>
            <a:ext cx="79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[EK10]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Distance</a:t>
            </a:r>
            <a:endParaRPr/>
          </a:p>
        </p:txBody>
      </p:sp>
      <p:pic>
        <p:nvPicPr>
          <p:cNvPr id="205" name="Google Shape;20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4253" y="997625"/>
            <a:ext cx="3919898" cy="3444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Google Shape;206;p25"/>
          <p:cNvCxnSpPr/>
          <p:nvPr/>
        </p:nvCxnSpPr>
        <p:spPr>
          <a:xfrm>
            <a:off x="2204212" y="1194900"/>
            <a:ext cx="12600" cy="2154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med" w="med" type="stealth"/>
            <a:tailEnd len="med" w="med" type="stealth"/>
          </a:ln>
        </p:spPr>
      </p:cxnSp>
      <p:sp>
        <p:nvSpPr>
          <p:cNvPr id="207" name="Google Shape;207;p25"/>
          <p:cNvSpPr txBox="1"/>
          <p:nvPr/>
        </p:nvSpPr>
        <p:spPr>
          <a:xfrm>
            <a:off x="457200" y="1924781"/>
            <a:ext cx="1905000" cy="8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Length</a:t>
            </a:r>
            <a:br>
              <a:rPr b="0" i="0" lang="en-US" sz="2400" u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of shortest </a:t>
            </a:r>
            <a:br>
              <a:rPr b="0" i="0" lang="en-US" sz="2400" u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path</a:t>
            </a:r>
            <a:endParaRPr/>
          </a:p>
        </p:txBody>
      </p:sp>
      <p:sp>
        <p:nvSpPr>
          <p:cNvPr id="208" name="Google Shape;208;p25"/>
          <p:cNvSpPr txBox="1"/>
          <p:nvPr/>
        </p:nvSpPr>
        <p:spPr>
          <a:xfrm>
            <a:off x="214725" y="3774850"/>
            <a:ext cx="27099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Breadth-first search</a:t>
            </a:r>
            <a:endParaRPr/>
          </a:p>
        </p:txBody>
      </p:sp>
      <p:sp>
        <p:nvSpPr>
          <p:cNvPr id="209" name="Google Shape;209;p25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0" name="Google Shape;210;p25"/>
          <p:cNvSpPr txBox="1"/>
          <p:nvPr/>
        </p:nvSpPr>
        <p:spPr>
          <a:xfrm>
            <a:off x="325775" y="4390575"/>
            <a:ext cx="85656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Calibri"/>
                <a:ea typeface="Calibri"/>
                <a:cs typeface="Calibri"/>
                <a:sym typeface="Calibri"/>
              </a:rPr>
              <a:t>[EK10] </a:t>
            </a:r>
            <a:r>
              <a:rPr lang="en-US" sz="1300">
                <a:latin typeface="Calibri"/>
                <a:ea typeface="Calibri"/>
                <a:cs typeface="Calibri"/>
                <a:sym typeface="Calibri"/>
              </a:rPr>
              <a:t>Figure 2.8: Breadth-first search discovers distances to nodes one “layer” at a time; each layer is built of nodes that have an edge to at least one node in the previous layer.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 World Network</a:t>
            </a:r>
            <a:endParaRPr/>
          </a:p>
        </p:txBody>
      </p:sp>
      <p:sp>
        <p:nvSpPr>
          <p:cNvPr id="216" name="Google Shape;216;p26"/>
          <p:cNvSpPr txBox="1"/>
          <p:nvPr>
            <p:ph idx="1" type="body"/>
          </p:nvPr>
        </p:nvSpPr>
        <p:spPr>
          <a:xfrm>
            <a:off x="457200" y="1200150"/>
            <a:ext cx="8229600" cy="3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94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Six degrees of separation</a:t>
            </a:r>
            <a:endParaRPr sz="2200"/>
          </a:p>
          <a:p>
            <a:pPr indent="-234950" lvl="1" marL="74295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/>
              <a:t>f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irst tested by Stanley Milgram in</a:t>
            </a:r>
            <a:b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1960s who found median length </a:t>
            </a:r>
            <a:b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6 between two individuals</a:t>
            </a:r>
            <a:endParaRPr sz="2000"/>
          </a:p>
          <a:p>
            <a:pPr indent="-2794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/>
              <a:t>OSNs make studying this </a:t>
            </a:r>
            <a:br>
              <a:rPr lang="en-US" sz="2200"/>
            </a:br>
            <a:r>
              <a:rPr lang="en-US" sz="2200"/>
              <a:t>phenomena a little easier</a:t>
            </a:r>
            <a:endParaRPr sz="2200"/>
          </a:p>
          <a:p>
            <a:pPr indent="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2794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Six degrees of Kevin Bacon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94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/>
              <a:t>Erdos number</a:t>
            </a:r>
            <a:endParaRPr sz="2200"/>
          </a:p>
        </p:txBody>
      </p:sp>
      <p:pic>
        <p:nvPicPr>
          <p:cNvPr id="217" name="Google Shape;21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7000" y="1143000"/>
            <a:ext cx="1714500" cy="1435894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descr="http://upload.wikimedia.org/wikipedia/commons/thumb/b/b3/Kevinbacongfdl.PNG/220px-Kevinbacongfdl.PNG" id="218" name="Google Shape;21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7500" y="2800350"/>
            <a:ext cx="1571625" cy="1764506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6"/>
          <p:cNvSpPr txBox="1"/>
          <p:nvPr/>
        </p:nvSpPr>
        <p:spPr>
          <a:xfrm>
            <a:off x="0" y="4454950"/>
            <a:ext cx="40050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Six Degrees of Kevin Bacon</a:t>
            </a: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 (Wikipedia) / </a:t>
            </a:r>
            <a:r>
              <a:rPr lang="en-US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The Oracle of Bacon</a:t>
            </a:r>
            <a:r>
              <a:rPr i="0" lang="en-US" sz="1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i="0" sz="1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Erdős number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(Wikipedia)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6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1" name="Google Shape;221;p26"/>
          <p:cNvSpPr txBox="1"/>
          <p:nvPr/>
        </p:nvSpPr>
        <p:spPr>
          <a:xfrm>
            <a:off x="4283900" y="4506400"/>
            <a:ext cx="20049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My Erdos number is 3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mall-world-1" id="226" name="Google Shape;22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8252" y="1183026"/>
            <a:ext cx="5967500" cy="285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7"/>
          <p:cNvSpPr txBox="1"/>
          <p:nvPr/>
        </p:nvSpPr>
        <p:spPr>
          <a:xfrm>
            <a:off x="164125" y="4552995"/>
            <a:ext cx="8815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i="0" lang="en-US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Watts &amp; Strogatz, </a:t>
            </a:r>
            <a:r>
              <a:rPr i="0"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"Collective dynamics of ‘small-world’ networks"</a:t>
            </a:r>
            <a:r>
              <a:rPr i="0" lang="en-US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n-US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Nature</a:t>
            </a:r>
            <a:r>
              <a:rPr i="0" lang="en-US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1998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pdf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i="0" lang="en-US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Regular → Small World → Random</a:t>
            </a:r>
            <a:endParaRPr/>
          </a:p>
        </p:txBody>
      </p:sp>
      <p:sp>
        <p:nvSpPr>
          <p:cNvPr id="229" name="Google Shape;229;p27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Four Degrees of Separation</a:t>
            </a:r>
            <a:endParaRPr/>
          </a:p>
        </p:txBody>
      </p:sp>
      <p:pic>
        <p:nvPicPr>
          <p:cNvPr descr="https://fbcdn-sphotos-a.akamaihd.net/hphotos-ak-snc7/s720x720/315054_10150417142478415_8394258414_8591456_1735119804_n.jpg" id="235" name="Google Shape;23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8549" y="2044213"/>
            <a:ext cx="6354848" cy="25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8"/>
          <p:cNvSpPr txBox="1"/>
          <p:nvPr/>
        </p:nvSpPr>
        <p:spPr>
          <a:xfrm>
            <a:off x="63650" y="4603850"/>
            <a:ext cx="8229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Anatomy of Facebook</a:t>
            </a:r>
            <a:endParaRPr/>
          </a:p>
        </p:txBody>
      </p:sp>
      <p:sp>
        <p:nvSpPr>
          <p:cNvPr id="237" name="Google Shape;237;p28"/>
          <p:cNvSpPr txBox="1"/>
          <p:nvPr/>
        </p:nvSpPr>
        <p:spPr>
          <a:xfrm>
            <a:off x="1790700" y="1146051"/>
            <a:ext cx="55626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Study of all Facebook users (721 million) in 2011 revealed avg distance of 4.74 </a:t>
            </a:r>
            <a:endParaRPr/>
          </a:p>
        </p:txBody>
      </p:sp>
      <p:sp>
        <p:nvSpPr>
          <p:cNvPr id="238" name="Google Shape;238;p28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2016 Update: 3.57 Degrees</a:t>
            </a:r>
            <a:endParaRPr/>
          </a:p>
        </p:txBody>
      </p:sp>
      <p:pic>
        <p:nvPicPr>
          <p:cNvPr id="244" name="Google Shape;24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3050" y="1128200"/>
            <a:ext cx="6057902" cy="309800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9"/>
          <p:cNvSpPr txBox="1"/>
          <p:nvPr/>
        </p:nvSpPr>
        <p:spPr>
          <a:xfrm>
            <a:off x="44350" y="4593700"/>
            <a:ext cx="53166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300" u="sng">
                <a:solidFill>
                  <a:schemeClr val="hlink"/>
                </a:solidFill>
                <a:hlinkClick r:id="rId4"/>
              </a:rPr>
              <a:t>Three and a half degrees of separation</a:t>
            </a:r>
            <a:r>
              <a:rPr b="0" i="0" lang="en-US" sz="13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500"/>
          </a:p>
        </p:txBody>
      </p:sp>
      <p:sp>
        <p:nvSpPr>
          <p:cNvPr id="246" name="Google Shape;246;p29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/>
          <p:nvPr>
            <p:ph idx="4294967295"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Many Friends?</a:t>
            </a:r>
            <a:endParaRPr/>
          </a:p>
        </p:txBody>
      </p:sp>
      <p:sp>
        <p:nvSpPr>
          <p:cNvPr id="252" name="Google Shape;252;p30"/>
          <p:cNvSpPr txBox="1"/>
          <p:nvPr/>
        </p:nvSpPr>
        <p:spPr>
          <a:xfrm>
            <a:off x="55925" y="4275575"/>
            <a:ext cx="8229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Anatomy of Facebook</a:t>
            </a:r>
            <a:endParaRPr/>
          </a:p>
        </p:txBody>
      </p:sp>
      <p:pic>
        <p:nvPicPr>
          <p:cNvPr descr="facebook-friend-distribution" id="253" name="Google Shape;25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0226" y="1086400"/>
            <a:ext cx="5403550" cy="316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0"/>
          <p:cNvSpPr txBox="1"/>
          <p:nvPr/>
        </p:nvSpPr>
        <p:spPr>
          <a:xfrm>
            <a:off x="86825" y="4662350"/>
            <a:ext cx="56499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 of a CDF: </a:t>
            </a:r>
            <a:r>
              <a:rPr lang="en-US" sz="1200" u="sng">
                <a:solidFill>
                  <a:schemeClr val="hlink"/>
                </a:solidFill>
                <a:hlinkClick r:id="rId5"/>
              </a:rPr>
              <a:t>Cumulative distribution function</a:t>
            </a:r>
            <a:r>
              <a:rPr lang="en-US" sz="1200">
                <a:solidFill>
                  <a:schemeClr val="dk1"/>
                </a:solidFill>
              </a:rPr>
              <a:t> (Wikipedia)</a:t>
            </a:r>
            <a:r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55" name="Google Shape;255;p30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/>
          <p:nvPr/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"Friendship Paradox"</a:t>
            </a:r>
            <a:endParaRPr/>
          </a:p>
        </p:txBody>
      </p:sp>
      <p:pic>
        <p:nvPicPr>
          <p:cNvPr descr="friendship-paradox-fig-1.png" id="261" name="Google Shape;261;p31"/>
          <p:cNvPicPr preferRelativeResize="0"/>
          <p:nvPr/>
        </p:nvPicPr>
        <p:blipFill rotWithShape="1">
          <a:blip r:embed="rId3">
            <a:alphaModFix/>
          </a:blip>
          <a:srcRect b="5274" l="2286" r="0" t="4096"/>
          <a:stretch/>
        </p:blipFill>
        <p:spPr>
          <a:xfrm>
            <a:off x="1969575" y="1379363"/>
            <a:ext cx="5314500" cy="271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1"/>
          <p:cNvSpPr txBox="1"/>
          <p:nvPr/>
        </p:nvSpPr>
        <p:spPr>
          <a:xfrm>
            <a:off x="762000" y="971550"/>
            <a:ext cx="80772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1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 fact: your friends have more friends than you do.</a:t>
            </a:r>
            <a:endParaRPr sz="1300"/>
          </a:p>
        </p:txBody>
      </p:sp>
      <p:sp>
        <p:nvSpPr>
          <p:cNvPr id="263" name="Google Shape;263;p31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4" name="Google Shape;264;p31"/>
          <p:cNvSpPr txBox="1"/>
          <p:nvPr/>
        </p:nvSpPr>
        <p:spPr>
          <a:xfrm>
            <a:off x="0" y="4189850"/>
            <a:ext cx="63543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Feld, 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"Why Your Friends Have More Friends Than You Do"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pdf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Friendship paradox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(Wikipedia)</a:t>
            </a:r>
            <a:r>
              <a:rPr i="0" lang="en-US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i="0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Your friends are also happier than you: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The happiness paradox: your friends are happier than you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/>
        </p:nvSpPr>
        <p:spPr>
          <a:xfrm>
            <a:off x="762000" y="1314450"/>
            <a:ext cx="7391400" cy="22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s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lides based on Ch 2 of </a:t>
            </a:r>
            <a:r>
              <a:rPr b="0" i="1" lang="en-US" sz="36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Networks, Crowds and Markets</a:t>
            </a:r>
            <a:r>
              <a:rPr b="0" i="1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Easley &amp; Kleinberg (2010)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1800"/>
              <a:t>(</a:t>
            </a:r>
            <a:r>
              <a:rPr i="1" lang="en-US" sz="1800"/>
              <a:t>abbreviated</a:t>
            </a:r>
            <a:r>
              <a:rPr i="1" lang="en-US" sz="1800"/>
              <a:t> as EK10)</a:t>
            </a:r>
            <a:endParaRPr sz="1800"/>
          </a:p>
        </p:txBody>
      </p:sp>
      <p:sp>
        <p:nvSpPr>
          <p:cNvPr id="94" name="Google Shape;94;p14"/>
          <p:cNvSpPr txBox="1"/>
          <p:nvPr/>
        </p:nvSpPr>
        <p:spPr>
          <a:xfrm>
            <a:off x="509100" y="3947272"/>
            <a:ext cx="47031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Calibri"/>
                <a:ea typeface="Calibri"/>
                <a:cs typeface="Calibri"/>
                <a:sym typeface="Calibri"/>
              </a:rPr>
              <a:t>Kleinberg is the HITS guy (hubs and authorities)</a:t>
            </a:r>
            <a:endParaRPr i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riendship-paradox-table1.png" id="269" name="Google Shape;26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0" y="1168075"/>
            <a:ext cx="5486399" cy="367665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2"/>
          <p:cNvSpPr txBox="1"/>
          <p:nvPr/>
        </p:nvSpPr>
        <p:spPr>
          <a:xfrm>
            <a:off x="457200" y="2857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Sue &amp; Alice Rule Marketville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(Carol is doing ok)</a:t>
            </a:r>
            <a:endParaRPr/>
          </a:p>
        </p:txBody>
      </p:sp>
      <p:sp>
        <p:nvSpPr>
          <p:cNvPr id="271" name="Google Shape;271;p32"/>
          <p:cNvSpPr txBox="1"/>
          <p:nvPr/>
        </p:nvSpPr>
        <p:spPr>
          <a:xfrm>
            <a:off x="762000" y="2914650"/>
            <a:ext cx="7620000" cy="171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5400000" dist="23000">
              <a:srgbClr val="80808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2"/>
          <p:cNvSpPr txBox="1"/>
          <p:nvPr/>
        </p:nvSpPr>
        <p:spPr>
          <a:xfrm>
            <a:off x="762000" y="3086100"/>
            <a:ext cx="7620000" cy="171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5400000" dist="23000">
              <a:srgbClr val="80808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2"/>
          <p:cNvSpPr txBox="1"/>
          <p:nvPr/>
        </p:nvSpPr>
        <p:spPr>
          <a:xfrm>
            <a:off x="762000" y="3714750"/>
            <a:ext cx="7620000" cy="171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5400000" dist="23000">
              <a:srgbClr val="80808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2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 txBox="1"/>
          <p:nvPr/>
        </p:nvSpPr>
        <p:spPr>
          <a:xfrm>
            <a:off x="5029200" y="514350"/>
            <a:ext cx="3810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Complete Network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Marketville</a:t>
            </a:r>
            <a:endParaRPr/>
          </a:p>
        </p:txBody>
      </p:sp>
      <p:pic>
        <p:nvPicPr>
          <p:cNvPr descr="friendship-paradox-fig-2.png" id="280" name="Google Shape;28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575" y="29275"/>
            <a:ext cx="3644850" cy="4840387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3"/>
          <p:cNvSpPr txBox="1"/>
          <p:nvPr/>
        </p:nvSpPr>
        <p:spPr>
          <a:xfrm>
            <a:off x="5099050" y="2343150"/>
            <a:ext cx="40068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1961 study, friendship is via bi-directional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naming in a questionnaire (i.e., Facebook style).</a:t>
            </a:r>
            <a:endParaRPr/>
          </a:p>
        </p:txBody>
      </p:sp>
      <p:pic>
        <p:nvPicPr>
          <p:cNvPr id="282" name="Google Shape;28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000" y="2914650"/>
            <a:ext cx="1219201" cy="18288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283" name="Google Shape;283;p33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4"/>
          <p:cNvSpPr txBox="1"/>
          <p:nvPr>
            <p:ph type="ctrTitle"/>
          </p:nvPr>
        </p:nvSpPr>
        <p:spPr>
          <a:xfrm>
            <a:off x="685800" y="463950"/>
            <a:ext cx="7772400" cy="18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 Science: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Social Networks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/>
              <a:t>(Part 2 - Strong and Weak Ties)</a:t>
            </a:r>
            <a:endParaRPr b="1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1"/>
          </a:p>
        </p:txBody>
      </p:sp>
      <p:sp>
        <p:nvSpPr>
          <p:cNvPr id="289" name="Google Shape;289;p34"/>
          <p:cNvSpPr txBox="1"/>
          <p:nvPr/>
        </p:nvSpPr>
        <p:spPr>
          <a:xfrm>
            <a:off x="1371600" y="2394300"/>
            <a:ext cx="6400800" cy="13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CS 432/532</a:t>
            </a:r>
            <a:endParaRPr sz="32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Old Dominion University</a:t>
            </a:r>
            <a:endParaRPr sz="3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34"/>
          <p:cNvSpPr txBox="1"/>
          <p:nvPr/>
        </p:nvSpPr>
        <p:spPr>
          <a:xfrm>
            <a:off x="800100" y="4576765"/>
            <a:ext cx="75438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a </a:t>
            </a:r>
            <a:r>
              <a:rPr i="0" lang="en-US" sz="1500" u="sng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Attribution-NonCommercial-ShareAlike 3.0 Unported License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reative Commons License" id="291" name="Google Shape;291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52900" y="4381500"/>
            <a:ext cx="628650" cy="221456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4"/>
          <p:cNvSpPr txBox="1"/>
          <p:nvPr/>
        </p:nvSpPr>
        <p:spPr>
          <a:xfrm>
            <a:off x="255400" y="3936588"/>
            <a:ext cx="8781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latin typeface="Calibri"/>
                <a:ea typeface="Calibri"/>
                <a:cs typeface="Calibri"/>
                <a:sym typeface="Calibri"/>
              </a:rPr>
              <a:t>Permission has been granted to use these slides from Frank McCown, Michael L. Nelson, Alexander Nwala, Michele C. Weigle</a:t>
            </a:r>
            <a:endParaRPr i="1" sz="1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5"/>
          <p:cNvSpPr txBox="1"/>
          <p:nvPr/>
        </p:nvSpPr>
        <p:spPr>
          <a:xfrm>
            <a:off x="762000" y="1314450"/>
            <a:ext cx="7391400" cy="22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s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lides based on Ch </a:t>
            </a: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b="0" i="1" lang="en-US" sz="36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Networks, Crowds and Markets</a:t>
            </a:r>
            <a:r>
              <a:rPr b="0" i="1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Easley &amp; Kleinberg (2010)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1800"/>
              <a:t>(</a:t>
            </a:r>
            <a:r>
              <a:rPr i="1" lang="en-US" sz="1800"/>
              <a:t>abbreviated as EK10)</a:t>
            </a:r>
            <a:endParaRPr sz="1800"/>
          </a:p>
        </p:txBody>
      </p:sp>
      <p:sp>
        <p:nvSpPr>
          <p:cNvPr id="298" name="Google Shape;298;p35"/>
          <p:cNvSpPr txBox="1"/>
          <p:nvPr/>
        </p:nvSpPr>
        <p:spPr>
          <a:xfrm>
            <a:off x="509100" y="3947272"/>
            <a:ext cx="47031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Calibri"/>
                <a:ea typeface="Calibri"/>
                <a:cs typeface="Calibri"/>
                <a:sym typeface="Calibri"/>
              </a:rPr>
              <a:t>Kleinberg is the HITS guy (hubs and authorities)</a:t>
            </a:r>
            <a:endParaRPr i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5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 Evolution</a:t>
            </a:r>
            <a:endParaRPr/>
          </a:p>
        </p:txBody>
      </p:sp>
      <p:sp>
        <p:nvSpPr>
          <p:cNvPr id="305" name="Google Shape;305;p36"/>
          <p:cNvSpPr txBox="1"/>
          <p:nvPr>
            <p:ph idx="1" type="body"/>
          </p:nvPr>
        </p:nvSpPr>
        <p:spPr>
          <a:xfrm>
            <a:off x="457200" y="1200150"/>
            <a:ext cx="8229600" cy="26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•"/>
            </a:pPr>
            <a:r>
              <a:rPr b="0" i="0" lang="en-US" sz="3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networks tend to change over time</a:t>
            </a:r>
            <a:endParaRPr sz="3100"/>
          </a:p>
          <a:p>
            <a:pPr indent="-33655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•"/>
            </a:pPr>
            <a:r>
              <a:rPr b="0" i="0" lang="en-US" sz="3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make new friends, lose contact with others</a:t>
            </a:r>
            <a:endParaRPr sz="3100"/>
          </a:p>
          <a:p>
            <a:pPr indent="-33655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•"/>
            </a:pPr>
            <a:r>
              <a:rPr b="0" i="0" lang="en-US" sz="3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change schools, jobs, etc.</a:t>
            </a:r>
            <a:endParaRPr sz="3100"/>
          </a:p>
          <a:p>
            <a:pPr indent="-33655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•"/>
            </a:pPr>
            <a:r>
              <a:rPr b="0" i="0" lang="en-US" sz="3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We're often interested in examining multiple snapshots of the social graph through time</a:t>
            </a:r>
            <a:endParaRPr sz="3100"/>
          </a:p>
        </p:txBody>
      </p:sp>
      <p:sp>
        <p:nvSpPr>
          <p:cNvPr id="306" name="Google Shape;306;p36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"/>
          <p:cNvSpPr txBox="1"/>
          <p:nvPr/>
        </p:nvSpPr>
        <p:spPr>
          <a:xfrm>
            <a:off x="1127125" y="1028700"/>
            <a:ext cx="7162800" cy="3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0" i="0" lang="en-US" sz="3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"If two people in a social network have a friend in common, then there is an increased likelihood that they will become friends themselves at some point in the future."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br>
              <a:rPr b="0" i="0" lang="en-US" sz="3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Anatole Rapoport (1953)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37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Triadic Closure</a:t>
            </a:r>
            <a:endParaRPr/>
          </a:p>
        </p:txBody>
      </p:sp>
      <p:sp>
        <p:nvSpPr>
          <p:cNvPr id="318" name="Google Shape;318;p38"/>
          <p:cNvSpPr/>
          <p:nvPr/>
        </p:nvSpPr>
        <p:spPr>
          <a:xfrm>
            <a:off x="3817937" y="1964531"/>
            <a:ext cx="838200" cy="5715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319" name="Google Shape;319;p38"/>
          <p:cNvSpPr/>
          <p:nvPr/>
        </p:nvSpPr>
        <p:spPr>
          <a:xfrm>
            <a:off x="4406900" y="2730103"/>
            <a:ext cx="838200" cy="5715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/>
          </a:p>
        </p:txBody>
      </p:sp>
      <p:cxnSp>
        <p:nvCxnSpPr>
          <p:cNvPr id="320" name="Google Shape;320;p38"/>
          <p:cNvCxnSpPr/>
          <p:nvPr/>
        </p:nvCxnSpPr>
        <p:spPr>
          <a:xfrm>
            <a:off x="4656137" y="2250281"/>
            <a:ext cx="533400" cy="393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321" name="Google Shape;321;p38"/>
          <p:cNvCxnSpPr/>
          <p:nvPr/>
        </p:nvCxnSpPr>
        <p:spPr>
          <a:xfrm rot="10800000">
            <a:off x="4368800" y="2524247"/>
            <a:ext cx="228600" cy="2511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322" name="Google Shape;322;p38"/>
          <p:cNvCxnSpPr/>
          <p:nvPr/>
        </p:nvCxnSpPr>
        <p:spPr>
          <a:xfrm flipH="1" rot="10800000">
            <a:off x="5130800" y="2524172"/>
            <a:ext cx="325500" cy="2988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dot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323" name="Google Shape;323;p38"/>
          <p:cNvSpPr/>
          <p:nvPr/>
        </p:nvSpPr>
        <p:spPr>
          <a:xfrm>
            <a:off x="5189537" y="2003821"/>
            <a:ext cx="838200" cy="5715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324" name="Google Shape;324;p38"/>
          <p:cNvSpPr txBox="1"/>
          <p:nvPr/>
        </p:nvSpPr>
        <p:spPr>
          <a:xfrm>
            <a:off x="5638800" y="3311128"/>
            <a:ext cx="2514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Likely to appear</a:t>
            </a:r>
            <a:endParaRPr/>
          </a:p>
        </p:txBody>
      </p:sp>
      <p:sp>
        <p:nvSpPr>
          <p:cNvPr id="325" name="Google Shape;325;p38"/>
          <p:cNvSpPr txBox="1"/>
          <p:nvPr/>
        </p:nvSpPr>
        <p:spPr>
          <a:xfrm>
            <a:off x="884237" y="1551384"/>
            <a:ext cx="19353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Common</a:t>
            </a:r>
            <a:b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friend</a:t>
            </a:r>
            <a:endParaRPr/>
          </a:p>
        </p:txBody>
      </p:sp>
      <p:sp>
        <p:nvSpPr>
          <p:cNvPr id="326" name="Google Shape;326;p38"/>
          <p:cNvSpPr/>
          <p:nvPr/>
        </p:nvSpPr>
        <p:spPr>
          <a:xfrm>
            <a:off x="2651125" y="1872853"/>
            <a:ext cx="1166700" cy="263100"/>
          </a:xfrm>
          <a:custGeom>
            <a:rect b="b" l="l" r="r" t="t"/>
            <a:pathLst>
              <a:path extrusionOk="0" h="120000" w="120000">
                <a:moveTo>
                  <a:pt x="119610" y="120000"/>
                </a:moveTo>
                <a:cubicBezTo>
                  <a:pt x="120302" y="118333"/>
                  <a:pt x="120994" y="116666"/>
                  <a:pt x="112965" y="100000"/>
                </a:cubicBezTo>
                <a:cubicBezTo>
                  <a:pt x="104935" y="83333"/>
                  <a:pt x="81678" y="24666"/>
                  <a:pt x="71433" y="20000"/>
                </a:cubicBezTo>
                <a:cubicBezTo>
                  <a:pt x="61189" y="15333"/>
                  <a:pt x="63404" y="75333"/>
                  <a:pt x="51498" y="72000"/>
                </a:cubicBezTo>
                <a:cubicBezTo>
                  <a:pt x="39593" y="68666"/>
                  <a:pt x="19796" y="34333"/>
                  <a:pt x="0" y="0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8"/>
          <p:cNvSpPr/>
          <p:nvPr/>
        </p:nvSpPr>
        <p:spPr>
          <a:xfrm rot="-10302226">
            <a:off x="5322676" y="2823478"/>
            <a:ext cx="1155997" cy="266823"/>
          </a:xfrm>
          <a:custGeom>
            <a:rect b="b" l="l" r="r" t="t"/>
            <a:pathLst>
              <a:path extrusionOk="0" h="120000" w="120000">
                <a:moveTo>
                  <a:pt x="119610" y="120000"/>
                </a:moveTo>
                <a:cubicBezTo>
                  <a:pt x="120302" y="118333"/>
                  <a:pt x="120994" y="116666"/>
                  <a:pt x="112965" y="100000"/>
                </a:cubicBezTo>
                <a:cubicBezTo>
                  <a:pt x="104935" y="83333"/>
                  <a:pt x="81678" y="24666"/>
                  <a:pt x="71433" y="20000"/>
                </a:cubicBezTo>
                <a:cubicBezTo>
                  <a:pt x="61189" y="15333"/>
                  <a:pt x="63404" y="75333"/>
                  <a:pt x="51498" y="72000"/>
                </a:cubicBezTo>
                <a:cubicBezTo>
                  <a:pt x="39593" y="68666"/>
                  <a:pt x="19796" y="34333"/>
                  <a:pt x="0" y="0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8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Reasons for Triadic Closure</a:t>
            </a:r>
            <a:endParaRPr/>
          </a:p>
        </p:txBody>
      </p:sp>
      <p:sp>
        <p:nvSpPr>
          <p:cNvPr id="334" name="Google Shape;334;p39"/>
          <p:cNvSpPr txBox="1"/>
          <p:nvPr>
            <p:ph idx="1" type="body"/>
          </p:nvPr>
        </p:nvSpPr>
        <p:spPr>
          <a:xfrm>
            <a:off x="457200" y="1200150"/>
            <a:ext cx="82296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1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Opportunity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A spending time with B &amp; C increases chance they will meet</a:t>
            </a:r>
            <a:endParaRPr sz="2800"/>
          </a:p>
          <a:p>
            <a:pPr indent="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i="1" sz="600"/>
          </a:p>
          <a:p>
            <a:pPr indent="-3175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1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Trust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Research shows that B &amp; C are more likely to trust each other if they are aware of mutual friend A</a:t>
            </a:r>
            <a:endParaRPr sz="2800"/>
          </a:p>
          <a:p>
            <a:pPr indent="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i="1" sz="600"/>
          </a:p>
          <a:p>
            <a:pPr indent="-3175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1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Incentive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Research shows that latent stress occurs when mutual friends are not friends with each other</a:t>
            </a:r>
            <a:endParaRPr sz="2800"/>
          </a:p>
        </p:txBody>
      </p:sp>
      <p:sp>
        <p:nvSpPr>
          <p:cNvPr id="335" name="Google Shape;335;p39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Measuring Triadic Closure</a:t>
            </a:r>
            <a:endParaRPr/>
          </a:p>
        </p:txBody>
      </p:sp>
      <p:sp>
        <p:nvSpPr>
          <p:cNvPr id="341" name="Google Shape;341;p40"/>
          <p:cNvSpPr txBox="1"/>
          <p:nvPr>
            <p:ph idx="1" type="body"/>
          </p:nvPr>
        </p:nvSpPr>
        <p:spPr>
          <a:xfrm>
            <a:off x="457200" y="1200150"/>
            <a:ext cx="83820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115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b="0" i="1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Clustering coefficient </a:t>
            </a:r>
            <a:r>
              <a:rPr b="0"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probability that any two randomly selected friends of a node are also friends</a:t>
            </a:r>
            <a:endParaRPr sz="2700"/>
          </a:p>
          <a:p>
            <a:pPr indent="-34290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0"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</a:t>
            </a:r>
            <a:endParaRPr sz="2700"/>
          </a:p>
          <a:p>
            <a:pPr indent="-34290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240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2500"/>
          </a:p>
          <a:p>
            <a:pPr indent="-31115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i="1" lang="en-US" sz="2500"/>
              <a:t>CC</a:t>
            </a:r>
            <a:r>
              <a:rPr lang="en-US" sz="2500"/>
              <a:t> </a:t>
            </a:r>
            <a:r>
              <a:rPr b="0"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 when </a:t>
            </a:r>
            <a:r>
              <a:rPr b="1"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none</a:t>
            </a:r>
            <a:r>
              <a:rPr b="0"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node's friends are friends with each other</a:t>
            </a:r>
            <a:endParaRPr sz="2700"/>
          </a:p>
          <a:p>
            <a:pPr indent="-31115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i="1" lang="en-US" sz="2500"/>
              <a:t>CC</a:t>
            </a:r>
            <a:r>
              <a:rPr lang="en-US" sz="2500"/>
              <a:t> </a:t>
            </a:r>
            <a:r>
              <a:rPr b="0"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 when </a:t>
            </a:r>
            <a:r>
              <a:rPr b="1"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b="0"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node's friends are friends with each other</a:t>
            </a:r>
            <a:endParaRPr sz="2700"/>
          </a:p>
        </p:txBody>
      </p:sp>
      <p:grpSp>
        <p:nvGrpSpPr>
          <p:cNvPr id="342" name="Google Shape;342;p40"/>
          <p:cNvGrpSpPr/>
          <p:nvPr/>
        </p:nvGrpSpPr>
        <p:grpSpPr>
          <a:xfrm>
            <a:off x="720123" y="2209331"/>
            <a:ext cx="7814274" cy="1006944"/>
            <a:chOff x="0" y="0"/>
            <a:chExt cx="2147483647" cy="2147483647"/>
          </a:xfrm>
        </p:grpSpPr>
        <p:sp>
          <p:nvSpPr>
            <p:cNvPr id="343" name="Google Shape;343;p40"/>
            <p:cNvSpPr txBox="1"/>
            <p:nvPr/>
          </p:nvSpPr>
          <p:spPr>
            <a:xfrm>
              <a:off x="0" y="883168678"/>
              <a:ext cx="778005689" cy="7848274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None/>
              </a:pPr>
              <a:r>
                <a:rPr b="0" i="1" lang="en-US" sz="32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CC</a:t>
              </a:r>
              <a:r>
                <a:rPr b="0" i="0" lang="en-US" sz="32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for a node  = </a:t>
              </a:r>
              <a:endParaRPr/>
            </a:p>
          </p:txBody>
        </p:sp>
        <p:sp>
          <p:nvSpPr>
            <p:cNvPr id="344" name="Google Shape;344;p40"/>
            <p:cNvSpPr txBox="1"/>
            <p:nvPr/>
          </p:nvSpPr>
          <p:spPr>
            <a:xfrm>
              <a:off x="778005673" y="0"/>
              <a:ext cx="1116720967" cy="7848274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None/>
              </a:pPr>
              <a:r>
                <a:rPr b="0" i="0" lang="en-US" sz="32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# of friend pairs</a:t>
              </a:r>
              <a:endParaRPr/>
            </a:p>
          </p:txBody>
        </p:sp>
        <p:sp>
          <p:nvSpPr>
            <p:cNvPr id="345" name="Google Shape;345;p40"/>
            <p:cNvSpPr txBox="1"/>
            <p:nvPr/>
          </p:nvSpPr>
          <p:spPr>
            <a:xfrm>
              <a:off x="773845880" y="1362659482"/>
              <a:ext cx="1373637766" cy="7848241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None/>
              </a:pPr>
              <a:r>
                <a:rPr b="0" i="0" lang="en-US" sz="32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# of possible friend pairs</a:t>
              </a:r>
              <a:endParaRPr/>
            </a:p>
          </p:txBody>
        </p:sp>
        <p:cxnSp>
          <p:nvCxnSpPr>
            <p:cNvPr id="346" name="Google Shape;346;p40"/>
            <p:cNvCxnSpPr/>
            <p:nvPr/>
          </p:nvCxnSpPr>
          <p:spPr>
            <a:xfrm flipH="1" rot="10800000">
              <a:off x="777903573" y="1133760362"/>
              <a:ext cx="1116989819" cy="1279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47" name="Google Shape;347;p40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2" name="Google Shape;352;p41"/>
          <p:cNvCxnSpPr/>
          <p:nvPr/>
        </p:nvCxnSpPr>
        <p:spPr>
          <a:xfrm flipH="1">
            <a:off x="3364049" y="2880122"/>
            <a:ext cx="922200" cy="163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353" name="Google Shape;353;p41"/>
          <p:cNvCxnSpPr/>
          <p:nvPr/>
        </p:nvCxnSpPr>
        <p:spPr>
          <a:xfrm flipH="1">
            <a:off x="4629300" y="3314700"/>
            <a:ext cx="1314300" cy="457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354" name="Google Shape;354;p41"/>
          <p:cNvCxnSpPr/>
          <p:nvPr/>
        </p:nvCxnSpPr>
        <p:spPr>
          <a:xfrm rot="10800000">
            <a:off x="5562600" y="2353949"/>
            <a:ext cx="533400" cy="675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355" name="Google Shape;355;p4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Clustering Coefficient</a:t>
            </a:r>
            <a:endParaRPr/>
          </a:p>
        </p:txBody>
      </p:sp>
      <p:sp>
        <p:nvSpPr>
          <p:cNvPr id="356" name="Google Shape;356;p41"/>
          <p:cNvSpPr/>
          <p:nvPr/>
        </p:nvSpPr>
        <p:spPr>
          <a:xfrm>
            <a:off x="3619500" y="1828800"/>
            <a:ext cx="838200" cy="5715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357" name="Google Shape;357;p41"/>
          <p:cNvSpPr/>
          <p:nvPr/>
        </p:nvSpPr>
        <p:spPr>
          <a:xfrm>
            <a:off x="4210050" y="2594372"/>
            <a:ext cx="838200" cy="5715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/>
          </a:p>
        </p:txBody>
      </p:sp>
      <p:cxnSp>
        <p:nvCxnSpPr>
          <p:cNvPr id="358" name="Google Shape;358;p41"/>
          <p:cNvCxnSpPr/>
          <p:nvPr/>
        </p:nvCxnSpPr>
        <p:spPr>
          <a:xfrm>
            <a:off x="4457700" y="2114550"/>
            <a:ext cx="533400" cy="5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359" name="Google Shape;359;p41"/>
          <p:cNvCxnSpPr/>
          <p:nvPr/>
        </p:nvCxnSpPr>
        <p:spPr>
          <a:xfrm rot="10800000">
            <a:off x="4171950" y="2388506"/>
            <a:ext cx="228600" cy="2523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360" name="Google Shape;360;p41"/>
          <p:cNvCxnSpPr/>
          <p:nvPr/>
        </p:nvCxnSpPr>
        <p:spPr>
          <a:xfrm flipH="1" rot="10800000">
            <a:off x="4932362" y="2388431"/>
            <a:ext cx="325500" cy="300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361" name="Google Shape;361;p41"/>
          <p:cNvSpPr/>
          <p:nvPr/>
        </p:nvSpPr>
        <p:spPr>
          <a:xfrm>
            <a:off x="4991100" y="1885950"/>
            <a:ext cx="838200" cy="5715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362" name="Google Shape;362;p41"/>
          <p:cNvSpPr/>
          <p:nvPr/>
        </p:nvSpPr>
        <p:spPr>
          <a:xfrm>
            <a:off x="2759075" y="2743200"/>
            <a:ext cx="838200" cy="5715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/>
          </a:p>
        </p:txBody>
      </p:sp>
      <p:sp>
        <p:nvSpPr>
          <p:cNvPr id="363" name="Google Shape;363;p41"/>
          <p:cNvSpPr/>
          <p:nvPr/>
        </p:nvSpPr>
        <p:spPr>
          <a:xfrm>
            <a:off x="3867150" y="3600450"/>
            <a:ext cx="838200" cy="5715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/>
          </a:p>
        </p:txBody>
      </p:sp>
      <p:sp>
        <p:nvSpPr>
          <p:cNvPr id="364" name="Google Shape;364;p41"/>
          <p:cNvSpPr/>
          <p:nvPr/>
        </p:nvSpPr>
        <p:spPr>
          <a:xfrm>
            <a:off x="5813425" y="2880122"/>
            <a:ext cx="838200" cy="5715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endParaRPr/>
          </a:p>
        </p:txBody>
      </p:sp>
      <p:grpSp>
        <p:nvGrpSpPr>
          <p:cNvPr id="365" name="Google Shape;365;p41"/>
          <p:cNvGrpSpPr/>
          <p:nvPr/>
        </p:nvGrpSpPr>
        <p:grpSpPr>
          <a:xfrm>
            <a:off x="599706" y="1276015"/>
            <a:ext cx="2997575" cy="792226"/>
            <a:chOff x="0" y="0"/>
            <a:chExt cx="2147483647" cy="2147483647"/>
          </a:xfrm>
        </p:grpSpPr>
        <p:sp>
          <p:nvSpPr>
            <p:cNvPr id="366" name="Google Shape;366;p41"/>
            <p:cNvSpPr txBox="1"/>
            <p:nvPr/>
          </p:nvSpPr>
          <p:spPr>
            <a:xfrm>
              <a:off x="0" y="0"/>
              <a:ext cx="1560230077" cy="21474835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b="1" i="0" lang="en-US" sz="24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b="0" i="0" lang="en-US" sz="24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's CC: </a:t>
              </a:r>
              <a:br>
                <a:rPr b="0" i="0" lang="en-US" sz="24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US" sz="24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BC / BC = 1  </a:t>
              </a:r>
              <a:endParaRPr/>
            </a:p>
          </p:txBody>
        </p:sp>
        <p:sp>
          <p:nvSpPr>
            <p:cNvPr id="367" name="Google Shape;367;p41"/>
            <p:cNvSpPr/>
            <p:nvPr/>
          </p:nvSpPr>
          <p:spPr>
            <a:xfrm>
              <a:off x="1352199676" y="1240038045"/>
              <a:ext cx="795283970" cy="907445601"/>
            </a:xfrm>
            <a:custGeom>
              <a:rect b="b" l="l" r="r" t="t"/>
              <a:pathLst>
                <a:path extrusionOk="0" h="120000" w="120000">
                  <a:moveTo>
                    <a:pt x="119610" y="120000"/>
                  </a:moveTo>
                  <a:cubicBezTo>
                    <a:pt x="120302" y="118333"/>
                    <a:pt x="120994" y="116666"/>
                    <a:pt x="112965" y="100000"/>
                  </a:cubicBezTo>
                  <a:cubicBezTo>
                    <a:pt x="104935" y="83333"/>
                    <a:pt x="81678" y="24666"/>
                    <a:pt x="71433" y="20000"/>
                  </a:cubicBezTo>
                  <a:cubicBezTo>
                    <a:pt x="61189" y="15333"/>
                    <a:pt x="63404" y="75333"/>
                    <a:pt x="51498" y="72000"/>
                  </a:cubicBezTo>
                  <a:cubicBezTo>
                    <a:pt x="39593" y="68666"/>
                    <a:pt x="19796" y="34333"/>
                    <a:pt x="0" y="0"/>
                  </a:cubicBezTo>
                </a:path>
              </a:pathLst>
            </a:custGeom>
            <a:noFill/>
            <a:ln cap="flat" cmpd="sng" w="25400">
              <a:solidFill>
                <a:srgbClr val="385D8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8" name="Google Shape;368;p41"/>
          <p:cNvGrpSpPr/>
          <p:nvPr/>
        </p:nvGrpSpPr>
        <p:grpSpPr>
          <a:xfrm>
            <a:off x="6508781" y="1672098"/>
            <a:ext cx="2133594" cy="1269918"/>
            <a:chOff x="0" y="0"/>
            <a:chExt cx="2147483647" cy="2147483647"/>
          </a:xfrm>
        </p:grpSpPr>
        <p:sp>
          <p:nvSpPr>
            <p:cNvPr id="369" name="Google Shape;369;p41"/>
            <p:cNvSpPr txBox="1"/>
            <p:nvPr/>
          </p:nvSpPr>
          <p:spPr>
            <a:xfrm>
              <a:off x="467014238" y="0"/>
              <a:ext cx="1680469408" cy="16374351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b="1" i="0" lang="en-US" sz="24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b="0" i="0" lang="en-US" sz="24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's CC: </a:t>
              </a:r>
              <a:br>
                <a:rPr b="0" i="0" lang="en-US" sz="24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US" sz="24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 / BE = 0  </a:t>
              </a:r>
              <a:endParaRPr/>
            </a:p>
          </p:txBody>
        </p:sp>
        <p:sp>
          <p:nvSpPr>
            <p:cNvPr id="370" name="Google Shape;370;p41"/>
            <p:cNvSpPr/>
            <p:nvPr/>
          </p:nvSpPr>
          <p:spPr>
            <a:xfrm flipH="1">
              <a:off x="0" y="1468340012"/>
              <a:ext cx="935078500" cy="679143634"/>
            </a:xfrm>
            <a:custGeom>
              <a:rect b="b" l="l" r="r" t="t"/>
              <a:pathLst>
                <a:path extrusionOk="0" h="120000" w="120000">
                  <a:moveTo>
                    <a:pt x="119610" y="120000"/>
                  </a:moveTo>
                  <a:cubicBezTo>
                    <a:pt x="120302" y="118333"/>
                    <a:pt x="120994" y="116666"/>
                    <a:pt x="112965" y="100000"/>
                  </a:cubicBezTo>
                  <a:cubicBezTo>
                    <a:pt x="104935" y="83333"/>
                    <a:pt x="81678" y="24666"/>
                    <a:pt x="71433" y="20000"/>
                  </a:cubicBezTo>
                  <a:cubicBezTo>
                    <a:pt x="61189" y="15333"/>
                    <a:pt x="63404" y="75333"/>
                    <a:pt x="51498" y="72000"/>
                  </a:cubicBezTo>
                  <a:cubicBezTo>
                    <a:pt x="39593" y="68666"/>
                    <a:pt x="19796" y="34333"/>
                    <a:pt x="0" y="0"/>
                  </a:cubicBezTo>
                </a:path>
              </a:pathLst>
            </a:custGeom>
            <a:noFill/>
            <a:ln cap="flat" cmpd="sng" w="25400">
              <a:solidFill>
                <a:srgbClr val="385D8A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1" name="Google Shape;371;p41"/>
          <p:cNvGrpSpPr/>
          <p:nvPr/>
        </p:nvGrpSpPr>
        <p:grpSpPr>
          <a:xfrm>
            <a:off x="200275" y="3065108"/>
            <a:ext cx="4009786" cy="1001990"/>
            <a:chOff x="0" y="0"/>
            <a:chExt cx="2147483647" cy="2147483647"/>
          </a:xfrm>
        </p:grpSpPr>
        <p:sp>
          <p:nvSpPr>
            <p:cNvPr id="372" name="Google Shape;372;p41"/>
            <p:cNvSpPr txBox="1"/>
            <p:nvPr/>
          </p:nvSpPr>
          <p:spPr>
            <a:xfrm>
              <a:off x="0" y="449572663"/>
              <a:ext cx="1597523998" cy="16979109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b="1" i="0" lang="en-US" sz="24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b="0" i="0" lang="en-US" sz="24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's CC: </a:t>
              </a:r>
              <a:br>
                <a:rPr b="0" i="0" lang="en-US" sz="24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US" sz="24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AB / AB, AD, BD = 1/3  </a:t>
              </a:r>
              <a:endParaRPr/>
            </a:p>
          </p:txBody>
        </p:sp>
        <p:sp>
          <p:nvSpPr>
            <p:cNvPr id="373" name="Google Shape;373;p41"/>
            <p:cNvSpPr/>
            <p:nvPr/>
          </p:nvSpPr>
          <p:spPr>
            <a:xfrm>
              <a:off x="1524019737" y="0"/>
              <a:ext cx="623463909" cy="110064547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cubicBezTo>
                    <a:pt x="108787" y="26379"/>
                    <a:pt x="97575" y="52758"/>
                    <a:pt x="87272" y="62068"/>
                  </a:cubicBezTo>
                  <a:cubicBezTo>
                    <a:pt x="76969" y="71379"/>
                    <a:pt x="72727" y="46206"/>
                    <a:pt x="58181" y="55862"/>
                  </a:cubicBezTo>
                  <a:cubicBezTo>
                    <a:pt x="43636" y="65517"/>
                    <a:pt x="0" y="120000"/>
                    <a:pt x="0" y="120000"/>
                  </a:cubicBezTo>
                </a:path>
              </a:pathLst>
            </a:custGeom>
            <a:noFill/>
            <a:ln cap="flat" cmpd="sng" w="25400">
              <a:solidFill>
                <a:srgbClr val="385D8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4" name="Google Shape;374;p41"/>
          <p:cNvSpPr txBox="1"/>
          <p:nvPr/>
        </p:nvSpPr>
        <p:spPr>
          <a:xfrm>
            <a:off x="838200" y="4408744"/>
            <a:ext cx="7467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1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CC</a:t>
            </a: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a node = # of friend pairs / # of possible friend pairs</a:t>
            </a:r>
            <a:endParaRPr/>
          </a:p>
        </p:txBody>
      </p:sp>
      <p:sp>
        <p:nvSpPr>
          <p:cNvPr id="375" name="Google Shape;375;p41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Network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457200" y="1200150"/>
            <a:ext cx="82296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Definition: Graph composed of </a:t>
            </a:r>
            <a:r>
              <a:rPr b="0" i="1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actors</a:t>
            </a: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(people, organizations, groups) that are tied by </a:t>
            </a:r>
            <a:r>
              <a:rPr b="0" i="1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links</a:t>
            </a:r>
            <a:endParaRPr i="1" sz="3000"/>
          </a:p>
        </p:txBody>
      </p:sp>
      <p:sp>
        <p:nvSpPr>
          <p:cNvPr id="102" name="Google Shape;102;p15"/>
          <p:cNvSpPr/>
          <p:nvPr/>
        </p:nvSpPr>
        <p:spPr>
          <a:xfrm>
            <a:off x="2794000" y="3106340"/>
            <a:ext cx="1244700" cy="7869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103" name="Google Shape;103;p15"/>
          <p:cNvSpPr/>
          <p:nvPr/>
        </p:nvSpPr>
        <p:spPr>
          <a:xfrm>
            <a:off x="5715000" y="3106340"/>
            <a:ext cx="1244700" cy="7869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cxnSp>
        <p:nvCxnSpPr>
          <p:cNvPr id="104" name="Google Shape;104;p15"/>
          <p:cNvCxnSpPr/>
          <p:nvPr/>
        </p:nvCxnSpPr>
        <p:spPr>
          <a:xfrm>
            <a:off x="4038600" y="3500438"/>
            <a:ext cx="1676400" cy="0"/>
          </a:xfrm>
          <a:prstGeom prst="straightConnector1">
            <a:avLst/>
          </a:prstGeom>
          <a:noFill/>
          <a:ln cap="flat" cmpd="sng" w="25400">
            <a:solidFill>
              <a:srgbClr val="4F6228"/>
            </a:solidFill>
            <a:prstDash val="solid"/>
            <a:miter lim="800000"/>
            <a:headEnd len="sm" w="sm" type="none"/>
            <a:tailEnd len="med" w="med" type="stealth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105" name="Google Shape;105;p15"/>
          <p:cNvSpPr txBox="1"/>
          <p:nvPr/>
        </p:nvSpPr>
        <p:spPr>
          <a:xfrm>
            <a:off x="4194175" y="3090863"/>
            <a:ext cx="1341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6228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4F6228"/>
                </a:solidFill>
                <a:latin typeface="Calibri"/>
                <a:ea typeface="Calibri"/>
                <a:cs typeface="Calibri"/>
                <a:sym typeface="Calibri"/>
              </a:rPr>
              <a:t>follows</a:t>
            </a:r>
            <a:endParaRPr/>
          </a:p>
        </p:txBody>
      </p:sp>
      <p:sp>
        <p:nvSpPr>
          <p:cNvPr id="106" name="Google Shape;106;p15"/>
          <p:cNvSpPr/>
          <p:nvPr/>
        </p:nvSpPr>
        <p:spPr>
          <a:xfrm>
            <a:off x="4038600" y="2715815"/>
            <a:ext cx="622200" cy="39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cubicBezTo>
                  <a:pt x="14230" y="29830"/>
                  <a:pt x="28461" y="59661"/>
                  <a:pt x="41538" y="67118"/>
                </a:cubicBezTo>
                <a:cubicBezTo>
                  <a:pt x="54615" y="74576"/>
                  <a:pt x="65384" y="35932"/>
                  <a:pt x="78461" y="44745"/>
                </a:cubicBezTo>
                <a:cubicBezTo>
                  <a:pt x="91538" y="53559"/>
                  <a:pt x="105769" y="86779"/>
                  <a:pt x="120000" y="120000"/>
                </a:cubicBezTo>
              </a:path>
            </a:pathLst>
          </a:cu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4194175" y="4421981"/>
            <a:ext cx="12606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actors</a:t>
            </a:r>
            <a:endParaRPr/>
          </a:p>
        </p:txBody>
      </p:sp>
      <p:sp>
        <p:nvSpPr>
          <p:cNvPr id="108" name="Google Shape;108;p15"/>
          <p:cNvSpPr txBox="1"/>
          <p:nvPr/>
        </p:nvSpPr>
        <p:spPr>
          <a:xfrm>
            <a:off x="2746375" y="2305050"/>
            <a:ext cx="20607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relationship</a:t>
            </a:r>
            <a:endParaRPr/>
          </a:p>
        </p:txBody>
      </p:sp>
      <p:sp>
        <p:nvSpPr>
          <p:cNvPr id="109" name="Google Shape;109;p15"/>
          <p:cNvSpPr/>
          <p:nvPr/>
        </p:nvSpPr>
        <p:spPr>
          <a:xfrm rot="-5400000">
            <a:off x="5348475" y="3925181"/>
            <a:ext cx="434700" cy="55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cubicBezTo>
                  <a:pt x="14230" y="29830"/>
                  <a:pt x="28461" y="59661"/>
                  <a:pt x="41538" y="67118"/>
                </a:cubicBezTo>
                <a:cubicBezTo>
                  <a:pt x="54615" y="74576"/>
                  <a:pt x="65384" y="35932"/>
                  <a:pt x="78461" y="44745"/>
                </a:cubicBezTo>
                <a:cubicBezTo>
                  <a:pt x="91538" y="53559"/>
                  <a:pt x="105769" y="86779"/>
                  <a:pt x="120000" y="120000"/>
                </a:cubicBezTo>
              </a:path>
            </a:pathLst>
          </a:cu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5"/>
          <p:cNvSpPr/>
          <p:nvPr/>
        </p:nvSpPr>
        <p:spPr>
          <a:xfrm flipH="1" rot="5400000">
            <a:off x="3856125" y="3925181"/>
            <a:ext cx="434700" cy="55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cubicBezTo>
                  <a:pt x="14230" y="29830"/>
                  <a:pt x="28461" y="59661"/>
                  <a:pt x="41538" y="67118"/>
                </a:cubicBezTo>
                <a:cubicBezTo>
                  <a:pt x="54615" y="74576"/>
                  <a:pt x="65384" y="35932"/>
                  <a:pt x="78461" y="44745"/>
                </a:cubicBezTo>
                <a:cubicBezTo>
                  <a:pt x="91538" y="53559"/>
                  <a:pt x="105769" y="86779"/>
                  <a:pt x="120000" y="120000"/>
                </a:cubicBezTo>
              </a:path>
            </a:pathLst>
          </a:custGeom>
          <a:noFill/>
          <a:ln cap="flat" cmpd="sng" w="25400">
            <a:solidFill>
              <a:srgbClr val="C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5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0" name="Google Shape;380;p42"/>
          <p:cNvCxnSpPr/>
          <p:nvPr/>
        </p:nvCxnSpPr>
        <p:spPr>
          <a:xfrm rot="10800000">
            <a:off x="2163849" y="2407444"/>
            <a:ext cx="1068300" cy="6477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381" name="Google Shape;381;p42"/>
          <p:cNvCxnSpPr/>
          <p:nvPr/>
        </p:nvCxnSpPr>
        <p:spPr>
          <a:xfrm rot="10800000">
            <a:off x="2286025" y="3257550"/>
            <a:ext cx="8223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382" name="Google Shape;382;p42"/>
          <p:cNvCxnSpPr/>
          <p:nvPr/>
        </p:nvCxnSpPr>
        <p:spPr>
          <a:xfrm rot="10800000">
            <a:off x="3527425" y="2490900"/>
            <a:ext cx="0" cy="4809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383" name="Google Shape;383;p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Bridges</a:t>
            </a:r>
            <a:endParaRPr/>
          </a:p>
        </p:txBody>
      </p:sp>
      <p:sp>
        <p:nvSpPr>
          <p:cNvPr id="384" name="Google Shape;384;p42"/>
          <p:cNvSpPr/>
          <p:nvPr/>
        </p:nvSpPr>
        <p:spPr>
          <a:xfrm>
            <a:off x="3108325" y="1919288"/>
            <a:ext cx="838200" cy="5715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385" name="Google Shape;385;p42"/>
          <p:cNvSpPr/>
          <p:nvPr/>
        </p:nvSpPr>
        <p:spPr>
          <a:xfrm>
            <a:off x="3108325" y="2971800"/>
            <a:ext cx="838200" cy="5715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6" name="Google Shape;386;p42"/>
          <p:cNvCxnSpPr/>
          <p:nvPr/>
        </p:nvCxnSpPr>
        <p:spPr>
          <a:xfrm>
            <a:off x="3946525" y="2205038"/>
            <a:ext cx="13875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387" name="Google Shape;387;p42"/>
          <p:cNvCxnSpPr/>
          <p:nvPr/>
        </p:nvCxnSpPr>
        <p:spPr>
          <a:xfrm rot="10800000">
            <a:off x="2286025" y="2205038"/>
            <a:ext cx="8223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388" name="Google Shape;388;p42"/>
          <p:cNvCxnSpPr/>
          <p:nvPr/>
        </p:nvCxnSpPr>
        <p:spPr>
          <a:xfrm rot="10800000">
            <a:off x="1866900" y="2490900"/>
            <a:ext cx="0" cy="4809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389" name="Google Shape;389;p42"/>
          <p:cNvSpPr/>
          <p:nvPr/>
        </p:nvSpPr>
        <p:spPr>
          <a:xfrm>
            <a:off x="5334000" y="1919288"/>
            <a:ext cx="838200" cy="5715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390" name="Google Shape;390;p42"/>
          <p:cNvSpPr/>
          <p:nvPr/>
        </p:nvSpPr>
        <p:spPr>
          <a:xfrm>
            <a:off x="5334000" y="2971800"/>
            <a:ext cx="838200" cy="5715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42"/>
          <p:cNvSpPr/>
          <p:nvPr/>
        </p:nvSpPr>
        <p:spPr>
          <a:xfrm>
            <a:off x="1447800" y="1919288"/>
            <a:ext cx="838200" cy="5715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42"/>
          <p:cNvSpPr/>
          <p:nvPr/>
        </p:nvSpPr>
        <p:spPr>
          <a:xfrm>
            <a:off x="1447800" y="2971800"/>
            <a:ext cx="838200" cy="5715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42"/>
          <p:cNvSpPr txBox="1"/>
          <p:nvPr/>
        </p:nvSpPr>
        <p:spPr>
          <a:xfrm>
            <a:off x="533400" y="4387453"/>
            <a:ext cx="8153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Edge is a </a:t>
            </a:r>
            <a:r>
              <a:rPr b="1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bridge</a:t>
            </a: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if removing the edge creates two components</a:t>
            </a:r>
            <a:endParaRPr/>
          </a:p>
        </p:txBody>
      </p:sp>
      <p:sp>
        <p:nvSpPr>
          <p:cNvPr id="394" name="Google Shape;394;p42"/>
          <p:cNvSpPr/>
          <p:nvPr/>
        </p:nvSpPr>
        <p:spPr>
          <a:xfrm>
            <a:off x="6972300" y="1919288"/>
            <a:ext cx="838200" cy="5715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42"/>
          <p:cNvSpPr/>
          <p:nvPr/>
        </p:nvSpPr>
        <p:spPr>
          <a:xfrm>
            <a:off x="6972300" y="2971800"/>
            <a:ext cx="838200" cy="5715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6" name="Google Shape;396;p42"/>
          <p:cNvCxnSpPr/>
          <p:nvPr/>
        </p:nvCxnSpPr>
        <p:spPr>
          <a:xfrm flipH="1" rot="10800000">
            <a:off x="2163762" y="2407444"/>
            <a:ext cx="1068300" cy="6477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397" name="Google Shape;397;p42"/>
          <p:cNvCxnSpPr/>
          <p:nvPr/>
        </p:nvCxnSpPr>
        <p:spPr>
          <a:xfrm rot="10800000">
            <a:off x="6058037" y="2407444"/>
            <a:ext cx="1036500" cy="6477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398" name="Google Shape;398;p42"/>
          <p:cNvCxnSpPr/>
          <p:nvPr/>
        </p:nvCxnSpPr>
        <p:spPr>
          <a:xfrm flipH="1" rot="10800000">
            <a:off x="6049962" y="2407444"/>
            <a:ext cx="1044600" cy="6477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399" name="Google Shape;399;p42"/>
          <p:cNvCxnSpPr/>
          <p:nvPr/>
        </p:nvCxnSpPr>
        <p:spPr>
          <a:xfrm rot="10800000">
            <a:off x="5753100" y="2490900"/>
            <a:ext cx="0" cy="4809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400" name="Google Shape;400;p42"/>
          <p:cNvCxnSpPr/>
          <p:nvPr/>
        </p:nvCxnSpPr>
        <p:spPr>
          <a:xfrm rot="10800000">
            <a:off x="7391400" y="2490900"/>
            <a:ext cx="0" cy="4809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401" name="Google Shape;401;p42"/>
          <p:cNvCxnSpPr/>
          <p:nvPr/>
        </p:nvCxnSpPr>
        <p:spPr>
          <a:xfrm rot="10800000">
            <a:off x="6172200" y="2205038"/>
            <a:ext cx="8001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402" name="Google Shape;402;p42"/>
          <p:cNvCxnSpPr/>
          <p:nvPr/>
        </p:nvCxnSpPr>
        <p:spPr>
          <a:xfrm>
            <a:off x="6172200" y="3257550"/>
            <a:ext cx="8001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403" name="Google Shape;403;p42"/>
          <p:cNvSpPr/>
          <p:nvPr/>
        </p:nvSpPr>
        <p:spPr>
          <a:xfrm>
            <a:off x="4610100" y="1495425"/>
            <a:ext cx="182700" cy="640500"/>
          </a:xfrm>
          <a:custGeom>
            <a:rect b="b" l="l" r="r" t="t"/>
            <a:pathLst>
              <a:path extrusionOk="0" h="120000" w="120000">
                <a:moveTo>
                  <a:pt x="120000" y="0"/>
                </a:moveTo>
                <a:cubicBezTo>
                  <a:pt x="118333" y="21250"/>
                  <a:pt x="116666" y="42500"/>
                  <a:pt x="100000" y="51428"/>
                </a:cubicBezTo>
                <a:cubicBezTo>
                  <a:pt x="83333" y="60357"/>
                  <a:pt x="36666" y="42142"/>
                  <a:pt x="20000" y="53571"/>
                </a:cubicBezTo>
                <a:cubicBezTo>
                  <a:pt x="3333" y="65000"/>
                  <a:pt x="1666" y="92500"/>
                  <a:pt x="0" y="120000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42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9" name="Google Shape;409;p43"/>
          <p:cNvCxnSpPr/>
          <p:nvPr/>
        </p:nvCxnSpPr>
        <p:spPr>
          <a:xfrm rot="10800000">
            <a:off x="2197112" y="3157434"/>
            <a:ext cx="1230300" cy="7371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410" name="Google Shape;410;p43"/>
          <p:cNvCxnSpPr/>
          <p:nvPr/>
        </p:nvCxnSpPr>
        <p:spPr>
          <a:xfrm rot="10800000">
            <a:off x="2286025" y="4051697"/>
            <a:ext cx="10509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411" name="Google Shape;411;p43"/>
          <p:cNvCxnSpPr/>
          <p:nvPr/>
        </p:nvCxnSpPr>
        <p:spPr>
          <a:xfrm rot="10800000">
            <a:off x="3641725" y="3221850"/>
            <a:ext cx="0" cy="607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412" name="Google Shape;412;p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 Bridges</a:t>
            </a:r>
            <a:endParaRPr/>
          </a:p>
        </p:txBody>
      </p:sp>
      <p:sp>
        <p:nvSpPr>
          <p:cNvPr id="413" name="Google Shape;413;p43"/>
          <p:cNvSpPr/>
          <p:nvPr/>
        </p:nvSpPr>
        <p:spPr>
          <a:xfrm>
            <a:off x="3336925" y="2776538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414" name="Google Shape;414;p43"/>
          <p:cNvSpPr/>
          <p:nvPr/>
        </p:nvSpPr>
        <p:spPr>
          <a:xfrm>
            <a:off x="3336925" y="3829050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5" name="Google Shape;415;p43"/>
          <p:cNvCxnSpPr/>
          <p:nvPr/>
        </p:nvCxnSpPr>
        <p:spPr>
          <a:xfrm>
            <a:off x="3946525" y="2999184"/>
            <a:ext cx="16161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416" name="Google Shape;416;p43"/>
          <p:cNvCxnSpPr/>
          <p:nvPr/>
        </p:nvCxnSpPr>
        <p:spPr>
          <a:xfrm rot="10800000">
            <a:off x="2286025" y="2999184"/>
            <a:ext cx="10509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417" name="Google Shape;417;p43"/>
          <p:cNvCxnSpPr/>
          <p:nvPr/>
        </p:nvCxnSpPr>
        <p:spPr>
          <a:xfrm rot="10800000">
            <a:off x="1981200" y="3221850"/>
            <a:ext cx="0" cy="607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418" name="Google Shape;418;p43"/>
          <p:cNvSpPr/>
          <p:nvPr/>
        </p:nvSpPr>
        <p:spPr>
          <a:xfrm>
            <a:off x="5562600" y="2776538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419" name="Google Shape;419;p43"/>
          <p:cNvSpPr/>
          <p:nvPr/>
        </p:nvSpPr>
        <p:spPr>
          <a:xfrm>
            <a:off x="5562600" y="3829050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43"/>
          <p:cNvSpPr/>
          <p:nvPr/>
        </p:nvSpPr>
        <p:spPr>
          <a:xfrm>
            <a:off x="1676400" y="2776538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43"/>
          <p:cNvSpPr/>
          <p:nvPr/>
        </p:nvSpPr>
        <p:spPr>
          <a:xfrm>
            <a:off x="1676400" y="3829050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43"/>
          <p:cNvSpPr txBox="1"/>
          <p:nvPr/>
        </p:nvSpPr>
        <p:spPr>
          <a:xfrm>
            <a:off x="563562" y="4435078"/>
            <a:ext cx="8153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Edge is a </a:t>
            </a:r>
            <a:r>
              <a:rPr b="1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</a:t>
            </a: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bridge</a:t>
            </a: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if endpoints have no friends in common</a:t>
            </a:r>
            <a:endParaRPr/>
          </a:p>
        </p:txBody>
      </p:sp>
      <p:sp>
        <p:nvSpPr>
          <p:cNvPr id="423" name="Google Shape;423;p43"/>
          <p:cNvSpPr/>
          <p:nvPr/>
        </p:nvSpPr>
        <p:spPr>
          <a:xfrm>
            <a:off x="7200900" y="2776538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43"/>
          <p:cNvSpPr/>
          <p:nvPr/>
        </p:nvSpPr>
        <p:spPr>
          <a:xfrm>
            <a:off x="7200900" y="3829050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43"/>
          <p:cNvCxnSpPr/>
          <p:nvPr/>
        </p:nvCxnSpPr>
        <p:spPr>
          <a:xfrm flipH="1" rot="10800000">
            <a:off x="2197100" y="3157434"/>
            <a:ext cx="1230300" cy="7371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426" name="Google Shape;426;p43"/>
          <p:cNvCxnSpPr/>
          <p:nvPr/>
        </p:nvCxnSpPr>
        <p:spPr>
          <a:xfrm rot="10800000">
            <a:off x="6083200" y="3157434"/>
            <a:ext cx="1206600" cy="7371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427" name="Google Shape;427;p43"/>
          <p:cNvCxnSpPr/>
          <p:nvPr/>
        </p:nvCxnSpPr>
        <p:spPr>
          <a:xfrm flipH="1" rot="10800000">
            <a:off x="6083300" y="3157434"/>
            <a:ext cx="1206600" cy="7371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428" name="Google Shape;428;p43"/>
          <p:cNvCxnSpPr/>
          <p:nvPr/>
        </p:nvCxnSpPr>
        <p:spPr>
          <a:xfrm rot="10800000">
            <a:off x="5867400" y="3221850"/>
            <a:ext cx="0" cy="607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429" name="Google Shape;429;p43"/>
          <p:cNvCxnSpPr/>
          <p:nvPr/>
        </p:nvCxnSpPr>
        <p:spPr>
          <a:xfrm rot="10800000">
            <a:off x="7505700" y="3221850"/>
            <a:ext cx="0" cy="607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430" name="Google Shape;430;p43"/>
          <p:cNvCxnSpPr/>
          <p:nvPr/>
        </p:nvCxnSpPr>
        <p:spPr>
          <a:xfrm rot="10800000">
            <a:off x="6172200" y="2999184"/>
            <a:ext cx="10287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431" name="Google Shape;431;p43"/>
          <p:cNvCxnSpPr/>
          <p:nvPr/>
        </p:nvCxnSpPr>
        <p:spPr>
          <a:xfrm>
            <a:off x="6172200" y="4051697"/>
            <a:ext cx="10287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432" name="Google Shape;432;p43"/>
          <p:cNvSpPr/>
          <p:nvPr/>
        </p:nvSpPr>
        <p:spPr>
          <a:xfrm flipH="1" rot="10800000">
            <a:off x="4740275" y="3027824"/>
            <a:ext cx="182700" cy="639300"/>
          </a:xfrm>
          <a:custGeom>
            <a:rect b="b" l="l" r="r" t="t"/>
            <a:pathLst>
              <a:path extrusionOk="0" h="120000" w="120000">
                <a:moveTo>
                  <a:pt x="120000" y="0"/>
                </a:moveTo>
                <a:cubicBezTo>
                  <a:pt x="118333" y="21250"/>
                  <a:pt x="116666" y="42500"/>
                  <a:pt x="100000" y="51428"/>
                </a:cubicBezTo>
                <a:cubicBezTo>
                  <a:pt x="83333" y="60357"/>
                  <a:pt x="36666" y="42142"/>
                  <a:pt x="20000" y="53571"/>
                </a:cubicBezTo>
                <a:cubicBezTo>
                  <a:pt x="3333" y="65000"/>
                  <a:pt x="1666" y="92500"/>
                  <a:pt x="0" y="120000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43"/>
          <p:cNvSpPr/>
          <p:nvPr/>
        </p:nvSpPr>
        <p:spPr>
          <a:xfrm>
            <a:off x="4449762" y="1154906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43"/>
          <p:cNvSpPr/>
          <p:nvPr/>
        </p:nvSpPr>
        <p:spPr>
          <a:xfrm>
            <a:off x="4449762" y="1920478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/>
          </a:p>
        </p:txBody>
      </p:sp>
      <p:sp>
        <p:nvSpPr>
          <p:cNvPr id="435" name="Google Shape;435;p43"/>
          <p:cNvSpPr/>
          <p:nvPr/>
        </p:nvSpPr>
        <p:spPr>
          <a:xfrm>
            <a:off x="2506662" y="1920478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43"/>
          <p:cNvSpPr/>
          <p:nvPr/>
        </p:nvSpPr>
        <p:spPr>
          <a:xfrm>
            <a:off x="6381750" y="1920478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7" name="Google Shape;437;p43"/>
          <p:cNvCxnSpPr/>
          <p:nvPr/>
        </p:nvCxnSpPr>
        <p:spPr>
          <a:xfrm flipH="1" rot="10800000">
            <a:off x="1981200" y="2300138"/>
            <a:ext cx="614400" cy="4764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438" name="Google Shape;438;p43"/>
          <p:cNvCxnSpPr/>
          <p:nvPr/>
        </p:nvCxnSpPr>
        <p:spPr>
          <a:xfrm rot="10800000">
            <a:off x="3116262" y="2143125"/>
            <a:ext cx="13335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439" name="Google Shape;439;p43"/>
          <p:cNvCxnSpPr/>
          <p:nvPr/>
        </p:nvCxnSpPr>
        <p:spPr>
          <a:xfrm rot="10800000">
            <a:off x="5059349" y="2143125"/>
            <a:ext cx="13224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440" name="Google Shape;440;p43"/>
          <p:cNvCxnSpPr/>
          <p:nvPr/>
        </p:nvCxnSpPr>
        <p:spPr>
          <a:xfrm flipH="1">
            <a:off x="3027462" y="1377553"/>
            <a:ext cx="1422300" cy="6084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441" name="Google Shape;441;p43"/>
          <p:cNvCxnSpPr/>
          <p:nvPr/>
        </p:nvCxnSpPr>
        <p:spPr>
          <a:xfrm rot="10800000">
            <a:off x="5059449" y="1377562"/>
            <a:ext cx="1411200" cy="6084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442" name="Google Shape;442;p43"/>
          <p:cNvCxnSpPr/>
          <p:nvPr/>
        </p:nvCxnSpPr>
        <p:spPr>
          <a:xfrm rot="10800000">
            <a:off x="4754562" y="1600078"/>
            <a:ext cx="0" cy="3204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443" name="Google Shape;443;p43"/>
          <p:cNvCxnSpPr/>
          <p:nvPr/>
        </p:nvCxnSpPr>
        <p:spPr>
          <a:xfrm rot="10800000">
            <a:off x="3027324" y="2300138"/>
            <a:ext cx="614400" cy="4764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444" name="Google Shape;444;p43"/>
          <p:cNvCxnSpPr/>
          <p:nvPr/>
        </p:nvCxnSpPr>
        <p:spPr>
          <a:xfrm flipH="1" rot="10800000">
            <a:off x="5867400" y="2300138"/>
            <a:ext cx="603300" cy="4764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445" name="Google Shape;445;p43"/>
          <p:cNvCxnSpPr/>
          <p:nvPr/>
        </p:nvCxnSpPr>
        <p:spPr>
          <a:xfrm rot="10800000">
            <a:off x="6902400" y="2300138"/>
            <a:ext cx="603300" cy="4764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446" name="Google Shape;446;p43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1" name="Google Shape;451;p44"/>
          <p:cNvCxnSpPr/>
          <p:nvPr/>
        </p:nvCxnSpPr>
        <p:spPr>
          <a:xfrm rot="10800000">
            <a:off x="2197112" y="3157434"/>
            <a:ext cx="1230300" cy="7371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452" name="Google Shape;452;p44"/>
          <p:cNvCxnSpPr/>
          <p:nvPr/>
        </p:nvCxnSpPr>
        <p:spPr>
          <a:xfrm rot="10800000">
            <a:off x="2286025" y="4051697"/>
            <a:ext cx="10509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453" name="Google Shape;453;p44"/>
          <p:cNvCxnSpPr/>
          <p:nvPr/>
        </p:nvCxnSpPr>
        <p:spPr>
          <a:xfrm rot="10800000">
            <a:off x="3641725" y="3221850"/>
            <a:ext cx="0" cy="607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454" name="Google Shape;454;p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 Bridges</a:t>
            </a:r>
            <a:endParaRPr/>
          </a:p>
        </p:txBody>
      </p:sp>
      <p:sp>
        <p:nvSpPr>
          <p:cNvPr id="455" name="Google Shape;455;p44"/>
          <p:cNvSpPr/>
          <p:nvPr/>
        </p:nvSpPr>
        <p:spPr>
          <a:xfrm>
            <a:off x="3336925" y="2776538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456" name="Google Shape;456;p44"/>
          <p:cNvSpPr/>
          <p:nvPr/>
        </p:nvSpPr>
        <p:spPr>
          <a:xfrm>
            <a:off x="3336925" y="3829050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7" name="Google Shape;457;p44"/>
          <p:cNvCxnSpPr/>
          <p:nvPr/>
        </p:nvCxnSpPr>
        <p:spPr>
          <a:xfrm>
            <a:off x="3946525" y="2999184"/>
            <a:ext cx="16161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458" name="Google Shape;458;p44"/>
          <p:cNvCxnSpPr/>
          <p:nvPr/>
        </p:nvCxnSpPr>
        <p:spPr>
          <a:xfrm rot="10800000">
            <a:off x="2286025" y="2999184"/>
            <a:ext cx="10509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459" name="Google Shape;459;p44"/>
          <p:cNvCxnSpPr/>
          <p:nvPr/>
        </p:nvCxnSpPr>
        <p:spPr>
          <a:xfrm rot="10800000">
            <a:off x="1981200" y="3221850"/>
            <a:ext cx="0" cy="607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460" name="Google Shape;460;p44"/>
          <p:cNvSpPr/>
          <p:nvPr/>
        </p:nvSpPr>
        <p:spPr>
          <a:xfrm>
            <a:off x="5562600" y="2776538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461" name="Google Shape;461;p44"/>
          <p:cNvSpPr/>
          <p:nvPr/>
        </p:nvSpPr>
        <p:spPr>
          <a:xfrm>
            <a:off x="5562600" y="3829050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44"/>
          <p:cNvSpPr/>
          <p:nvPr/>
        </p:nvSpPr>
        <p:spPr>
          <a:xfrm>
            <a:off x="1676400" y="2776538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44"/>
          <p:cNvSpPr/>
          <p:nvPr/>
        </p:nvSpPr>
        <p:spPr>
          <a:xfrm>
            <a:off x="1676400" y="3829050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44"/>
          <p:cNvSpPr txBox="1"/>
          <p:nvPr/>
        </p:nvSpPr>
        <p:spPr>
          <a:xfrm>
            <a:off x="563562" y="4435078"/>
            <a:ext cx="8153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Removing a local bridge does </a:t>
            </a:r>
            <a:r>
              <a:rPr b="1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create two components! </a:t>
            </a:r>
            <a:endParaRPr/>
          </a:p>
        </p:txBody>
      </p:sp>
      <p:sp>
        <p:nvSpPr>
          <p:cNvPr id="465" name="Google Shape;465;p44"/>
          <p:cNvSpPr/>
          <p:nvPr/>
        </p:nvSpPr>
        <p:spPr>
          <a:xfrm>
            <a:off x="7200900" y="2776538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44"/>
          <p:cNvSpPr/>
          <p:nvPr/>
        </p:nvSpPr>
        <p:spPr>
          <a:xfrm>
            <a:off x="7200900" y="3829050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7" name="Google Shape;467;p44"/>
          <p:cNvCxnSpPr/>
          <p:nvPr/>
        </p:nvCxnSpPr>
        <p:spPr>
          <a:xfrm flipH="1" rot="10800000">
            <a:off x="2197100" y="3157434"/>
            <a:ext cx="1230300" cy="7371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468" name="Google Shape;468;p44"/>
          <p:cNvCxnSpPr/>
          <p:nvPr/>
        </p:nvCxnSpPr>
        <p:spPr>
          <a:xfrm rot="10800000">
            <a:off x="6083200" y="3157434"/>
            <a:ext cx="1206600" cy="7371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469" name="Google Shape;469;p44"/>
          <p:cNvCxnSpPr/>
          <p:nvPr/>
        </p:nvCxnSpPr>
        <p:spPr>
          <a:xfrm flipH="1" rot="10800000">
            <a:off x="6083300" y="3157434"/>
            <a:ext cx="1206600" cy="7371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470" name="Google Shape;470;p44"/>
          <p:cNvCxnSpPr/>
          <p:nvPr/>
        </p:nvCxnSpPr>
        <p:spPr>
          <a:xfrm rot="10800000">
            <a:off x="5867400" y="3221850"/>
            <a:ext cx="0" cy="607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471" name="Google Shape;471;p44"/>
          <p:cNvCxnSpPr/>
          <p:nvPr/>
        </p:nvCxnSpPr>
        <p:spPr>
          <a:xfrm rot="10800000">
            <a:off x="7505700" y="3221850"/>
            <a:ext cx="0" cy="607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472" name="Google Shape;472;p44"/>
          <p:cNvCxnSpPr/>
          <p:nvPr/>
        </p:nvCxnSpPr>
        <p:spPr>
          <a:xfrm rot="10800000">
            <a:off x="6172200" y="2999184"/>
            <a:ext cx="10287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473" name="Google Shape;473;p44"/>
          <p:cNvCxnSpPr/>
          <p:nvPr/>
        </p:nvCxnSpPr>
        <p:spPr>
          <a:xfrm>
            <a:off x="6172200" y="4051697"/>
            <a:ext cx="10287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474" name="Google Shape;474;p44"/>
          <p:cNvSpPr/>
          <p:nvPr/>
        </p:nvSpPr>
        <p:spPr>
          <a:xfrm flipH="1" rot="10800000">
            <a:off x="4740275" y="3027824"/>
            <a:ext cx="182700" cy="639300"/>
          </a:xfrm>
          <a:custGeom>
            <a:rect b="b" l="l" r="r" t="t"/>
            <a:pathLst>
              <a:path extrusionOk="0" h="120000" w="120000">
                <a:moveTo>
                  <a:pt x="120000" y="0"/>
                </a:moveTo>
                <a:cubicBezTo>
                  <a:pt x="118333" y="21250"/>
                  <a:pt x="116666" y="42500"/>
                  <a:pt x="100000" y="51428"/>
                </a:cubicBezTo>
                <a:cubicBezTo>
                  <a:pt x="83333" y="60357"/>
                  <a:pt x="36666" y="42142"/>
                  <a:pt x="20000" y="53571"/>
                </a:cubicBezTo>
                <a:cubicBezTo>
                  <a:pt x="3333" y="65000"/>
                  <a:pt x="1666" y="92500"/>
                  <a:pt x="0" y="120000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44"/>
          <p:cNvSpPr/>
          <p:nvPr/>
        </p:nvSpPr>
        <p:spPr>
          <a:xfrm>
            <a:off x="4449762" y="1154906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44"/>
          <p:cNvSpPr/>
          <p:nvPr/>
        </p:nvSpPr>
        <p:spPr>
          <a:xfrm>
            <a:off x="4449762" y="1920478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/>
          </a:p>
        </p:txBody>
      </p:sp>
      <p:sp>
        <p:nvSpPr>
          <p:cNvPr id="477" name="Google Shape;477;p44"/>
          <p:cNvSpPr/>
          <p:nvPr/>
        </p:nvSpPr>
        <p:spPr>
          <a:xfrm>
            <a:off x="2506662" y="1920478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44"/>
          <p:cNvSpPr/>
          <p:nvPr/>
        </p:nvSpPr>
        <p:spPr>
          <a:xfrm>
            <a:off x="6381750" y="1920478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9" name="Google Shape;479;p44"/>
          <p:cNvCxnSpPr/>
          <p:nvPr/>
        </p:nvCxnSpPr>
        <p:spPr>
          <a:xfrm flipH="1" rot="10800000">
            <a:off x="1981200" y="2300138"/>
            <a:ext cx="614400" cy="4764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480" name="Google Shape;480;p44"/>
          <p:cNvCxnSpPr/>
          <p:nvPr/>
        </p:nvCxnSpPr>
        <p:spPr>
          <a:xfrm rot="10800000">
            <a:off x="3116262" y="2143125"/>
            <a:ext cx="13335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481" name="Google Shape;481;p44"/>
          <p:cNvCxnSpPr/>
          <p:nvPr/>
        </p:nvCxnSpPr>
        <p:spPr>
          <a:xfrm rot="10800000">
            <a:off x="5059349" y="2143125"/>
            <a:ext cx="13224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482" name="Google Shape;482;p44"/>
          <p:cNvCxnSpPr/>
          <p:nvPr/>
        </p:nvCxnSpPr>
        <p:spPr>
          <a:xfrm flipH="1">
            <a:off x="3027462" y="1377553"/>
            <a:ext cx="1422300" cy="6084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483" name="Google Shape;483;p44"/>
          <p:cNvCxnSpPr/>
          <p:nvPr/>
        </p:nvCxnSpPr>
        <p:spPr>
          <a:xfrm rot="10800000">
            <a:off x="5059449" y="1377562"/>
            <a:ext cx="1411200" cy="6084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484" name="Google Shape;484;p44"/>
          <p:cNvCxnSpPr/>
          <p:nvPr/>
        </p:nvCxnSpPr>
        <p:spPr>
          <a:xfrm rot="10800000">
            <a:off x="4754562" y="1600078"/>
            <a:ext cx="0" cy="3204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485" name="Google Shape;485;p44"/>
          <p:cNvCxnSpPr/>
          <p:nvPr/>
        </p:nvCxnSpPr>
        <p:spPr>
          <a:xfrm rot="10800000">
            <a:off x="3027324" y="2300138"/>
            <a:ext cx="614400" cy="4764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486" name="Google Shape;486;p44"/>
          <p:cNvCxnSpPr/>
          <p:nvPr/>
        </p:nvCxnSpPr>
        <p:spPr>
          <a:xfrm flipH="1" rot="10800000">
            <a:off x="5867400" y="2300138"/>
            <a:ext cx="603300" cy="4764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487" name="Google Shape;487;p44"/>
          <p:cNvCxnSpPr/>
          <p:nvPr/>
        </p:nvCxnSpPr>
        <p:spPr>
          <a:xfrm rot="10800000">
            <a:off x="6902400" y="2300138"/>
            <a:ext cx="603300" cy="4764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488" name="Google Shape;488;p44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Strong and Weak Ties</a:t>
            </a:r>
            <a:endParaRPr/>
          </a:p>
        </p:txBody>
      </p:sp>
      <p:sp>
        <p:nvSpPr>
          <p:cNvPr id="494" name="Google Shape;494;p45"/>
          <p:cNvSpPr txBox="1"/>
          <p:nvPr/>
        </p:nvSpPr>
        <p:spPr>
          <a:xfrm>
            <a:off x="563562" y="4435078"/>
            <a:ext cx="8153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everyone is your BFF!</a:t>
            </a:r>
            <a:endParaRPr/>
          </a:p>
        </p:txBody>
      </p:sp>
      <p:pic>
        <p:nvPicPr>
          <p:cNvPr id="495" name="Google Shape;49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8988" y="962025"/>
            <a:ext cx="5406031" cy="3549245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45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7" name="Google Shape;497;p45"/>
          <p:cNvSpPr txBox="1"/>
          <p:nvPr/>
        </p:nvSpPr>
        <p:spPr>
          <a:xfrm>
            <a:off x="1407075" y="3723425"/>
            <a:ext cx="6639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[EK10]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Variable Tie Strength</a:t>
            </a:r>
            <a:endParaRPr/>
          </a:p>
        </p:txBody>
      </p:sp>
      <p:sp>
        <p:nvSpPr>
          <p:cNvPr id="503" name="Google Shape;503;p46"/>
          <p:cNvSpPr txBox="1"/>
          <p:nvPr/>
        </p:nvSpPr>
        <p:spPr>
          <a:xfrm>
            <a:off x="563562" y="4268390"/>
            <a:ext cx="81534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use more fine-grained methods to determine tie strength, like number of Facebook messages exchanged</a:t>
            </a:r>
            <a:endParaRPr sz="1000"/>
          </a:p>
        </p:txBody>
      </p:sp>
      <p:cxnSp>
        <p:nvCxnSpPr>
          <p:cNvPr id="504" name="Google Shape;504;p46"/>
          <p:cNvCxnSpPr/>
          <p:nvPr/>
        </p:nvCxnSpPr>
        <p:spPr>
          <a:xfrm rot="10800000">
            <a:off x="2197112" y="3157434"/>
            <a:ext cx="1230300" cy="7371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05" name="Google Shape;505;p46"/>
          <p:cNvCxnSpPr/>
          <p:nvPr/>
        </p:nvCxnSpPr>
        <p:spPr>
          <a:xfrm rot="10800000">
            <a:off x="2286025" y="4051697"/>
            <a:ext cx="10509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06" name="Google Shape;506;p46"/>
          <p:cNvCxnSpPr/>
          <p:nvPr/>
        </p:nvCxnSpPr>
        <p:spPr>
          <a:xfrm rot="10800000">
            <a:off x="3641725" y="3221850"/>
            <a:ext cx="0" cy="607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507" name="Google Shape;507;p46"/>
          <p:cNvSpPr/>
          <p:nvPr/>
        </p:nvSpPr>
        <p:spPr>
          <a:xfrm>
            <a:off x="3336925" y="2776538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508" name="Google Shape;508;p46"/>
          <p:cNvSpPr/>
          <p:nvPr/>
        </p:nvSpPr>
        <p:spPr>
          <a:xfrm>
            <a:off x="3336925" y="3829050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9" name="Google Shape;509;p46"/>
          <p:cNvCxnSpPr/>
          <p:nvPr/>
        </p:nvCxnSpPr>
        <p:spPr>
          <a:xfrm>
            <a:off x="3946525" y="2999184"/>
            <a:ext cx="16161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10" name="Google Shape;510;p46"/>
          <p:cNvCxnSpPr/>
          <p:nvPr/>
        </p:nvCxnSpPr>
        <p:spPr>
          <a:xfrm rot="10800000">
            <a:off x="2286025" y="2999184"/>
            <a:ext cx="10509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11" name="Google Shape;511;p46"/>
          <p:cNvCxnSpPr/>
          <p:nvPr/>
        </p:nvCxnSpPr>
        <p:spPr>
          <a:xfrm rot="10800000">
            <a:off x="1981200" y="3221850"/>
            <a:ext cx="0" cy="607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512" name="Google Shape;512;p46"/>
          <p:cNvSpPr/>
          <p:nvPr/>
        </p:nvSpPr>
        <p:spPr>
          <a:xfrm>
            <a:off x="5562600" y="2776538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513" name="Google Shape;513;p46"/>
          <p:cNvSpPr/>
          <p:nvPr/>
        </p:nvSpPr>
        <p:spPr>
          <a:xfrm>
            <a:off x="5562600" y="3829050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46"/>
          <p:cNvSpPr/>
          <p:nvPr/>
        </p:nvSpPr>
        <p:spPr>
          <a:xfrm>
            <a:off x="1676400" y="2776538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46"/>
          <p:cNvSpPr/>
          <p:nvPr/>
        </p:nvSpPr>
        <p:spPr>
          <a:xfrm>
            <a:off x="1676400" y="3829050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46"/>
          <p:cNvSpPr/>
          <p:nvPr/>
        </p:nvSpPr>
        <p:spPr>
          <a:xfrm>
            <a:off x="7200900" y="2776538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46"/>
          <p:cNvSpPr/>
          <p:nvPr/>
        </p:nvSpPr>
        <p:spPr>
          <a:xfrm>
            <a:off x="7200900" y="3829050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8" name="Google Shape;518;p46"/>
          <p:cNvCxnSpPr/>
          <p:nvPr/>
        </p:nvCxnSpPr>
        <p:spPr>
          <a:xfrm flipH="1" rot="10800000">
            <a:off x="2197100" y="3157434"/>
            <a:ext cx="1230300" cy="7371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19" name="Google Shape;519;p46"/>
          <p:cNvCxnSpPr/>
          <p:nvPr/>
        </p:nvCxnSpPr>
        <p:spPr>
          <a:xfrm rot="10800000">
            <a:off x="6083200" y="3157434"/>
            <a:ext cx="1206600" cy="7371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20" name="Google Shape;520;p46"/>
          <p:cNvCxnSpPr/>
          <p:nvPr/>
        </p:nvCxnSpPr>
        <p:spPr>
          <a:xfrm flipH="1" rot="10800000">
            <a:off x="6083300" y="3157434"/>
            <a:ext cx="1206600" cy="7371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21" name="Google Shape;521;p46"/>
          <p:cNvCxnSpPr/>
          <p:nvPr/>
        </p:nvCxnSpPr>
        <p:spPr>
          <a:xfrm rot="10800000">
            <a:off x="5867400" y="3221850"/>
            <a:ext cx="0" cy="607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22" name="Google Shape;522;p46"/>
          <p:cNvCxnSpPr/>
          <p:nvPr/>
        </p:nvCxnSpPr>
        <p:spPr>
          <a:xfrm rot="10800000">
            <a:off x="7505700" y="3221850"/>
            <a:ext cx="0" cy="607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23" name="Google Shape;523;p46"/>
          <p:cNvCxnSpPr/>
          <p:nvPr/>
        </p:nvCxnSpPr>
        <p:spPr>
          <a:xfrm rot="10800000">
            <a:off x="6172200" y="2999184"/>
            <a:ext cx="10287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24" name="Google Shape;524;p46"/>
          <p:cNvCxnSpPr/>
          <p:nvPr/>
        </p:nvCxnSpPr>
        <p:spPr>
          <a:xfrm>
            <a:off x="6172200" y="4051697"/>
            <a:ext cx="10287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525" name="Google Shape;525;p46"/>
          <p:cNvSpPr/>
          <p:nvPr/>
        </p:nvSpPr>
        <p:spPr>
          <a:xfrm>
            <a:off x="4449762" y="1154906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46"/>
          <p:cNvSpPr/>
          <p:nvPr/>
        </p:nvSpPr>
        <p:spPr>
          <a:xfrm>
            <a:off x="4449762" y="1920478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/>
          </a:p>
        </p:txBody>
      </p:sp>
      <p:sp>
        <p:nvSpPr>
          <p:cNvPr id="527" name="Google Shape;527;p46"/>
          <p:cNvSpPr/>
          <p:nvPr/>
        </p:nvSpPr>
        <p:spPr>
          <a:xfrm>
            <a:off x="2506662" y="1920478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46"/>
          <p:cNvSpPr/>
          <p:nvPr/>
        </p:nvSpPr>
        <p:spPr>
          <a:xfrm>
            <a:off x="6381750" y="1920478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9" name="Google Shape;529;p46"/>
          <p:cNvCxnSpPr/>
          <p:nvPr/>
        </p:nvCxnSpPr>
        <p:spPr>
          <a:xfrm flipH="1" rot="10800000">
            <a:off x="1981200" y="2300138"/>
            <a:ext cx="614400" cy="4764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30" name="Google Shape;530;p46"/>
          <p:cNvCxnSpPr/>
          <p:nvPr/>
        </p:nvCxnSpPr>
        <p:spPr>
          <a:xfrm rot="10800000">
            <a:off x="3116262" y="2143125"/>
            <a:ext cx="13335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31" name="Google Shape;531;p46"/>
          <p:cNvCxnSpPr/>
          <p:nvPr/>
        </p:nvCxnSpPr>
        <p:spPr>
          <a:xfrm rot="10800000">
            <a:off x="5059349" y="2143125"/>
            <a:ext cx="13224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32" name="Google Shape;532;p46"/>
          <p:cNvCxnSpPr/>
          <p:nvPr/>
        </p:nvCxnSpPr>
        <p:spPr>
          <a:xfrm flipH="1">
            <a:off x="3027462" y="1377553"/>
            <a:ext cx="1422300" cy="6084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33" name="Google Shape;533;p46"/>
          <p:cNvCxnSpPr/>
          <p:nvPr/>
        </p:nvCxnSpPr>
        <p:spPr>
          <a:xfrm rot="10800000">
            <a:off x="5059449" y="1377562"/>
            <a:ext cx="1411200" cy="6084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34" name="Google Shape;534;p46"/>
          <p:cNvCxnSpPr/>
          <p:nvPr/>
        </p:nvCxnSpPr>
        <p:spPr>
          <a:xfrm rot="10800000">
            <a:off x="4754562" y="1600078"/>
            <a:ext cx="0" cy="3204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35" name="Google Shape;535;p46"/>
          <p:cNvCxnSpPr/>
          <p:nvPr/>
        </p:nvCxnSpPr>
        <p:spPr>
          <a:xfrm rot="10800000">
            <a:off x="3027324" y="2300138"/>
            <a:ext cx="614400" cy="4764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36" name="Google Shape;536;p46"/>
          <p:cNvCxnSpPr/>
          <p:nvPr/>
        </p:nvCxnSpPr>
        <p:spPr>
          <a:xfrm flipH="1" rot="10800000">
            <a:off x="5867400" y="2300138"/>
            <a:ext cx="603300" cy="4764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37" name="Google Shape;537;p46"/>
          <p:cNvCxnSpPr/>
          <p:nvPr/>
        </p:nvCxnSpPr>
        <p:spPr>
          <a:xfrm rot="10800000">
            <a:off x="6902400" y="2300138"/>
            <a:ext cx="603300" cy="4764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538" name="Google Shape;538;p46"/>
          <p:cNvSpPr txBox="1"/>
          <p:nvPr/>
        </p:nvSpPr>
        <p:spPr>
          <a:xfrm>
            <a:off x="3641725" y="2024063"/>
            <a:ext cx="206400" cy="273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539" name="Google Shape;539;p46"/>
          <p:cNvSpPr txBox="1"/>
          <p:nvPr/>
        </p:nvSpPr>
        <p:spPr>
          <a:xfrm>
            <a:off x="3573462" y="1543050"/>
            <a:ext cx="206400" cy="273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540" name="Google Shape;540;p46"/>
          <p:cNvSpPr txBox="1"/>
          <p:nvPr/>
        </p:nvSpPr>
        <p:spPr>
          <a:xfrm>
            <a:off x="5562600" y="1483519"/>
            <a:ext cx="408000" cy="273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sp>
        <p:nvSpPr>
          <p:cNvPr id="541" name="Google Shape;541;p46"/>
          <p:cNvSpPr txBox="1"/>
          <p:nvPr/>
        </p:nvSpPr>
        <p:spPr>
          <a:xfrm>
            <a:off x="4848225" y="1569244"/>
            <a:ext cx="206400" cy="273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542" name="Google Shape;542;p46"/>
          <p:cNvSpPr txBox="1"/>
          <p:nvPr/>
        </p:nvSpPr>
        <p:spPr>
          <a:xfrm>
            <a:off x="5553075" y="2024063"/>
            <a:ext cx="204900" cy="273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543" name="Google Shape;543;p46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 Strength and Triadic Closure</a:t>
            </a:r>
            <a:endParaRPr/>
          </a:p>
        </p:txBody>
      </p:sp>
      <p:pic>
        <p:nvPicPr>
          <p:cNvPr id="549" name="Google Shape;54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6112" y="1627584"/>
            <a:ext cx="1756171" cy="1440656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47"/>
          <p:cNvSpPr/>
          <p:nvPr/>
        </p:nvSpPr>
        <p:spPr>
          <a:xfrm flipH="1" rot="8977782">
            <a:off x="2113641" y="2406461"/>
            <a:ext cx="173857" cy="533838"/>
          </a:xfrm>
          <a:custGeom>
            <a:rect b="b" l="l" r="r" t="t"/>
            <a:pathLst>
              <a:path extrusionOk="0" h="120000" w="120000">
                <a:moveTo>
                  <a:pt x="120000" y="0"/>
                </a:moveTo>
                <a:cubicBezTo>
                  <a:pt x="118333" y="21250"/>
                  <a:pt x="116666" y="42500"/>
                  <a:pt x="100000" y="51428"/>
                </a:cubicBezTo>
                <a:cubicBezTo>
                  <a:pt x="83333" y="60357"/>
                  <a:pt x="36666" y="42142"/>
                  <a:pt x="20000" y="53571"/>
                </a:cubicBezTo>
                <a:cubicBezTo>
                  <a:pt x="3333" y="65000"/>
                  <a:pt x="1666" y="92500"/>
                  <a:pt x="0" y="120000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47"/>
          <p:cNvSpPr txBox="1"/>
          <p:nvPr/>
        </p:nvSpPr>
        <p:spPr>
          <a:xfrm>
            <a:off x="2436537" y="2717319"/>
            <a:ext cx="21336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likely to form</a:t>
            </a:r>
            <a:endParaRPr/>
          </a:p>
        </p:txBody>
      </p:sp>
      <p:sp>
        <p:nvSpPr>
          <p:cNvPr id="552" name="Google Shape;552;p47"/>
          <p:cNvSpPr txBox="1"/>
          <p:nvPr/>
        </p:nvSpPr>
        <p:spPr>
          <a:xfrm>
            <a:off x="6483487" y="2658119"/>
            <a:ext cx="21336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Less likely to form</a:t>
            </a:r>
            <a:endParaRPr/>
          </a:p>
        </p:txBody>
      </p:sp>
      <p:pic>
        <p:nvPicPr>
          <p:cNvPr id="553" name="Google Shape;553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2687" y="1627584"/>
            <a:ext cx="1756171" cy="1440656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47"/>
          <p:cNvSpPr/>
          <p:nvPr/>
        </p:nvSpPr>
        <p:spPr>
          <a:xfrm flipH="1" rot="8977782">
            <a:off x="6317053" y="2304833"/>
            <a:ext cx="173857" cy="533838"/>
          </a:xfrm>
          <a:custGeom>
            <a:rect b="b" l="l" r="r" t="t"/>
            <a:pathLst>
              <a:path extrusionOk="0" h="120000" w="120000">
                <a:moveTo>
                  <a:pt x="120000" y="0"/>
                </a:moveTo>
                <a:cubicBezTo>
                  <a:pt x="118333" y="21250"/>
                  <a:pt x="116666" y="42500"/>
                  <a:pt x="100000" y="51428"/>
                </a:cubicBezTo>
                <a:cubicBezTo>
                  <a:pt x="83333" y="60357"/>
                  <a:pt x="36666" y="42142"/>
                  <a:pt x="20000" y="53571"/>
                </a:cubicBezTo>
                <a:cubicBezTo>
                  <a:pt x="3333" y="65000"/>
                  <a:pt x="1666" y="92500"/>
                  <a:pt x="0" y="120000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47"/>
          <p:cNvSpPr txBox="1"/>
          <p:nvPr/>
        </p:nvSpPr>
        <p:spPr>
          <a:xfrm>
            <a:off x="579437" y="3888581"/>
            <a:ext cx="81534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Triadic closure is more likely to form when initial edges are </a:t>
            </a:r>
            <a:r>
              <a:rPr b="1" i="0" lang="en-US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strong</a:t>
            </a:r>
            <a:endParaRPr sz="1200"/>
          </a:p>
        </p:txBody>
      </p:sp>
      <p:sp>
        <p:nvSpPr>
          <p:cNvPr id="556" name="Google Shape;556;p47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1" name="Google Shape;561;p48"/>
          <p:cNvCxnSpPr/>
          <p:nvPr/>
        </p:nvCxnSpPr>
        <p:spPr>
          <a:xfrm flipH="1" rot="10800000">
            <a:off x="3438525" y="3863493"/>
            <a:ext cx="292200" cy="2775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562" name="Google Shape;562;p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Strong Triadic Closure Property</a:t>
            </a:r>
            <a:endParaRPr/>
          </a:p>
        </p:txBody>
      </p:sp>
      <p:sp>
        <p:nvSpPr>
          <p:cNvPr id="563" name="Google Shape;563;p48"/>
          <p:cNvSpPr txBox="1"/>
          <p:nvPr/>
        </p:nvSpPr>
        <p:spPr>
          <a:xfrm>
            <a:off x="685800" y="1257300"/>
            <a:ext cx="7696200" cy="1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5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 A satisfies the </a:t>
            </a:r>
            <a:r>
              <a:rPr b="1" i="0" lang="en-US" sz="25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Strong Triadic Closure Property </a:t>
            </a:r>
            <a:r>
              <a:rPr b="0" i="0" lang="en-US" sz="25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it has strong ties to two other nodes B and C, and there is some edge between B and C</a:t>
            </a:r>
            <a:endParaRPr sz="1100"/>
          </a:p>
        </p:txBody>
      </p:sp>
      <p:sp>
        <p:nvSpPr>
          <p:cNvPr id="564" name="Google Shape;564;p48"/>
          <p:cNvSpPr/>
          <p:nvPr/>
        </p:nvSpPr>
        <p:spPr>
          <a:xfrm>
            <a:off x="2133600" y="3292078"/>
            <a:ext cx="838200" cy="5715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565" name="Google Shape;565;p48"/>
          <p:cNvSpPr/>
          <p:nvPr/>
        </p:nvSpPr>
        <p:spPr>
          <a:xfrm>
            <a:off x="2724150" y="4057650"/>
            <a:ext cx="838200" cy="5715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/>
          </a:p>
        </p:txBody>
      </p:sp>
      <p:cxnSp>
        <p:nvCxnSpPr>
          <p:cNvPr id="566" name="Google Shape;566;p48"/>
          <p:cNvCxnSpPr/>
          <p:nvPr/>
        </p:nvCxnSpPr>
        <p:spPr>
          <a:xfrm>
            <a:off x="2971800" y="3577828"/>
            <a:ext cx="533400" cy="5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67" name="Google Shape;567;p48"/>
          <p:cNvCxnSpPr/>
          <p:nvPr/>
        </p:nvCxnSpPr>
        <p:spPr>
          <a:xfrm rot="10800000">
            <a:off x="2686050" y="3851793"/>
            <a:ext cx="228600" cy="2511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568" name="Google Shape;568;p48"/>
          <p:cNvSpPr/>
          <p:nvPr/>
        </p:nvSpPr>
        <p:spPr>
          <a:xfrm>
            <a:off x="3505200" y="3349228"/>
            <a:ext cx="838200" cy="5715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569" name="Google Shape;569;p48"/>
          <p:cNvSpPr/>
          <p:nvPr/>
        </p:nvSpPr>
        <p:spPr>
          <a:xfrm flipH="1" rot="-1609553">
            <a:off x="1791270" y="2875698"/>
            <a:ext cx="176830" cy="522997"/>
          </a:xfrm>
          <a:custGeom>
            <a:rect b="b" l="l" r="r" t="t"/>
            <a:pathLst>
              <a:path extrusionOk="0" h="120000" w="120000">
                <a:moveTo>
                  <a:pt x="120000" y="0"/>
                </a:moveTo>
                <a:cubicBezTo>
                  <a:pt x="118333" y="21250"/>
                  <a:pt x="116666" y="42500"/>
                  <a:pt x="100000" y="51428"/>
                </a:cubicBezTo>
                <a:cubicBezTo>
                  <a:pt x="83333" y="60357"/>
                  <a:pt x="36666" y="42142"/>
                  <a:pt x="20000" y="53571"/>
                </a:cubicBezTo>
                <a:cubicBezTo>
                  <a:pt x="3333" y="65000"/>
                  <a:pt x="1666" y="92500"/>
                  <a:pt x="0" y="120000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48"/>
          <p:cNvSpPr txBox="1"/>
          <p:nvPr/>
        </p:nvSpPr>
        <p:spPr>
          <a:xfrm>
            <a:off x="419100" y="2612231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satisfies</a:t>
            </a:r>
            <a:endParaRPr/>
          </a:p>
        </p:txBody>
      </p:sp>
      <p:pic>
        <p:nvPicPr>
          <p:cNvPr id="571" name="Google Shape;57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7025" y="3269456"/>
            <a:ext cx="1759744" cy="1434703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48"/>
          <p:cNvSpPr/>
          <p:nvPr/>
        </p:nvSpPr>
        <p:spPr>
          <a:xfrm flipH="1" rot="-1609553">
            <a:off x="5286945" y="2875698"/>
            <a:ext cx="176830" cy="522997"/>
          </a:xfrm>
          <a:custGeom>
            <a:rect b="b" l="l" r="r" t="t"/>
            <a:pathLst>
              <a:path extrusionOk="0" h="120000" w="120000">
                <a:moveTo>
                  <a:pt x="120000" y="0"/>
                </a:moveTo>
                <a:cubicBezTo>
                  <a:pt x="118333" y="21250"/>
                  <a:pt x="116666" y="42500"/>
                  <a:pt x="100000" y="51428"/>
                </a:cubicBezTo>
                <a:cubicBezTo>
                  <a:pt x="83333" y="60357"/>
                  <a:pt x="36666" y="42142"/>
                  <a:pt x="20000" y="53571"/>
                </a:cubicBezTo>
                <a:cubicBezTo>
                  <a:pt x="3333" y="65000"/>
                  <a:pt x="1666" y="92500"/>
                  <a:pt x="0" y="120000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48"/>
          <p:cNvSpPr txBox="1"/>
          <p:nvPr/>
        </p:nvSpPr>
        <p:spPr>
          <a:xfrm>
            <a:off x="3800475" y="2600325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violates</a:t>
            </a:r>
            <a:endParaRPr/>
          </a:p>
        </p:txBody>
      </p:sp>
      <p:sp>
        <p:nvSpPr>
          <p:cNvPr id="574" name="Google Shape;574;p48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Strong Triadic Closure and Bridges</a:t>
            </a:r>
            <a:endParaRPr/>
          </a:p>
        </p:txBody>
      </p:sp>
      <p:sp>
        <p:nvSpPr>
          <p:cNvPr id="580" name="Google Shape;580;p49"/>
          <p:cNvSpPr txBox="1"/>
          <p:nvPr/>
        </p:nvSpPr>
        <p:spPr>
          <a:xfrm>
            <a:off x="563562" y="4435078"/>
            <a:ext cx="81534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5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Answer: </a:t>
            </a:r>
            <a:r>
              <a:rPr b="1" i="0" lang="en-US" sz="25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No!</a:t>
            </a:r>
            <a:r>
              <a:rPr b="0" i="0" lang="en-US" sz="25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Why not?</a:t>
            </a:r>
            <a:endParaRPr sz="1100"/>
          </a:p>
        </p:txBody>
      </p:sp>
      <p:cxnSp>
        <p:nvCxnSpPr>
          <p:cNvPr id="581" name="Google Shape;581;p49"/>
          <p:cNvCxnSpPr/>
          <p:nvPr/>
        </p:nvCxnSpPr>
        <p:spPr>
          <a:xfrm rot="10800000">
            <a:off x="3302012" y="3157434"/>
            <a:ext cx="1230300" cy="7371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82" name="Google Shape;582;p49"/>
          <p:cNvCxnSpPr/>
          <p:nvPr/>
        </p:nvCxnSpPr>
        <p:spPr>
          <a:xfrm rot="10800000">
            <a:off x="3390925" y="4051697"/>
            <a:ext cx="10509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83" name="Google Shape;583;p49"/>
          <p:cNvCxnSpPr/>
          <p:nvPr/>
        </p:nvCxnSpPr>
        <p:spPr>
          <a:xfrm rot="10800000">
            <a:off x="4746625" y="3221850"/>
            <a:ext cx="0" cy="607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584" name="Google Shape;584;p49"/>
          <p:cNvSpPr/>
          <p:nvPr/>
        </p:nvSpPr>
        <p:spPr>
          <a:xfrm>
            <a:off x="4441825" y="2776538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585" name="Google Shape;585;p49"/>
          <p:cNvSpPr/>
          <p:nvPr/>
        </p:nvSpPr>
        <p:spPr>
          <a:xfrm>
            <a:off x="4441825" y="3829050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6" name="Google Shape;586;p49"/>
          <p:cNvCxnSpPr/>
          <p:nvPr/>
        </p:nvCxnSpPr>
        <p:spPr>
          <a:xfrm>
            <a:off x="5051425" y="2999184"/>
            <a:ext cx="16161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87" name="Google Shape;587;p49"/>
          <p:cNvCxnSpPr/>
          <p:nvPr/>
        </p:nvCxnSpPr>
        <p:spPr>
          <a:xfrm rot="10800000">
            <a:off x="3390925" y="2999184"/>
            <a:ext cx="10509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88" name="Google Shape;588;p49"/>
          <p:cNvCxnSpPr/>
          <p:nvPr/>
        </p:nvCxnSpPr>
        <p:spPr>
          <a:xfrm rot="10800000">
            <a:off x="3086100" y="3221850"/>
            <a:ext cx="0" cy="607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589" name="Google Shape;589;p49"/>
          <p:cNvSpPr/>
          <p:nvPr/>
        </p:nvSpPr>
        <p:spPr>
          <a:xfrm>
            <a:off x="6667500" y="2776538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590" name="Google Shape;590;p49"/>
          <p:cNvSpPr/>
          <p:nvPr/>
        </p:nvSpPr>
        <p:spPr>
          <a:xfrm>
            <a:off x="6667500" y="3829050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49"/>
          <p:cNvSpPr/>
          <p:nvPr/>
        </p:nvSpPr>
        <p:spPr>
          <a:xfrm>
            <a:off x="2781300" y="2776538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49"/>
          <p:cNvSpPr/>
          <p:nvPr/>
        </p:nvSpPr>
        <p:spPr>
          <a:xfrm>
            <a:off x="2781300" y="3829050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49"/>
          <p:cNvSpPr/>
          <p:nvPr/>
        </p:nvSpPr>
        <p:spPr>
          <a:xfrm>
            <a:off x="8305800" y="2776538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49"/>
          <p:cNvSpPr/>
          <p:nvPr/>
        </p:nvSpPr>
        <p:spPr>
          <a:xfrm>
            <a:off x="8305800" y="3829050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5" name="Google Shape;595;p49"/>
          <p:cNvCxnSpPr/>
          <p:nvPr/>
        </p:nvCxnSpPr>
        <p:spPr>
          <a:xfrm flipH="1" rot="10800000">
            <a:off x="3302000" y="3157434"/>
            <a:ext cx="1230300" cy="7371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96" name="Google Shape;596;p49"/>
          <p:cNvCxnSpPr/>
          <p:nvPr/>
        </p:nvCxnSpPr>
        <p:spPr>
          <a:xfrm rot="10800000">
            <a:off x="7188100" y="3157434"/>
            <a:ext cx="1206600" cy="7371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97" name="Google Shape;597;p49"/>
          <p:cNvCxnSpPr/>
          <p:nvPr/>
        </p:nvCxnSpPr>
        <p:spPr>
          <a:xfrm flipH="1" rot="10800000">
            <a:off x="7188200" y="3157434"/>
            <a:ext cx="1206600" cy="7371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98" name="Google Shape;598;p49"/>
          <p:cNvCxnSpPr/>
          <p:nvPr/>
        </p:nvCxnSpPr>
        <p:spPr>
          <a:xfrm rot="10800000">
            <a:off x="6972300" y="3221850"/>
            <a:ext cx="0" cy="607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99" name="Google Shape;599;p49"/>
          <p:cNvCxnSpPr/>
          <p:nvPr/>
        </p:nvCxnSpPr>
        <p:spPr>
          <a:xfrm rot="10800000">
            <a:off x="8610600" y="3221850"/>
            <a:ext cx="0" cy="607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600" name="Google Shape;600;p49"/>
          <p:cNvCxnSpPr/>
          <p:nvPr/>
        </p:nvCxnSpPr>
        <p:spPr>
          <a:xfrm rot="10800000">
            <a:off x="7277100" y="2999184"/>
            <a:ext cx="10287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601" name="Google Shape;601;p49"/>
          <p:cNvCxnSpPr/>
          <p:nvPr/>
        </p:nvCxnSpPr>
        <p:spPr>
          <a:xfrm>
            <a:off x="7277100" y="4051697"/>
            <a:ext cx="10287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602" name="Google Shape;602;p49"/>
          <p:cNvSpPr/>
          <p:nvPr/>
        </p:nvSpPr>
        <p:spPr>
          <a:xfrm>
            <a:off x="5554662" y="1154906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49"/>
          <p:cNvSpPr/>
          <p:nvPr/>
        </p:nvSpPr>
        <p:spPr>
          <a:xfrm>
            <a:off x="5554662" y="1920478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/>
          </a:p>
        </p:txBody>
      </p:sp>
      <p:sp>
        <p:nvSpPr>
          <p:cNvPr id="604" name="Google Shape;604;p49"/>
          <p:cNvSpPr/>
          <p:nvPr/>
        </p:nvSpPr>
        <p:spPr>
          <a:xfrm>
            <a:off x="3611562" y="1920478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49"/>
          <p:cNvSpPr/>
          <p:nvPr/>
        </p:nvSpPr>
        <p:spPr>
          <a:xfrm>
            <a:off x="7486650" y="1920478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6" name="Google Shape;606;p49"/>
          <p:cNvCxnSpPr/>
          <p:nvPr/>
        </p:nvCxnSpPr>
        <p:spPr>
          <a:xfrm flipH="1" rot="10800000">
            <a:off x="3086100" y="2300138"/>
            <a:ext cx="614400" cy="4764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607" name="Google Shape;607;p49"/>
          <p:cNvCxnSpPr/>
          <p:nvPr/>
        </p:nvCxnSpPr>
        <p:spPr>
          <a:xfrm rot="10800000">
            <a:off x="4221162" y="2143125"/>
            <a:ext cx="13335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608" name="Google Shape;608;p49"/>
          <p:cNvCxnSpPr/>
          <p:nvPr/>
        </p:nvCxnSpPr>
        <p:spPr>
          <a:xfrm rot="10800000">
            <a:off x="6164249" y="2143125"/>
            <a:ext cx="13224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609" name="Google Shape;609;p49"/>
          <p:cNvCxnSpPr/>
          <p:nvPr/>
        </p:nvCxnSpPr>
        <p:spPr>
          <a:xfrm flipH="1">
            <a:off x="4132362" y="1377553"/>
            <a:ext cx="1422300" cy="6084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610" name="Google Shape;610;p49"/>
          <p:cNvCxnSpPr/>
          <p:nvPr/>
        </p:nvCxnSpPr>
        <p:spPr>
          <a:xfrm rot="10800000">
            <a:off x="6164349" y="1377562"/>
            <a:ext cx="1411200" cy="6084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611" name="Google Shape;611;p49"/>
          <p:cNvCxnSpPr/>
          <p:nvPr/>
        </p:nvCxnSpPr>
        <p:spPr>
          <a:xfrm rot="10800000">
            <a:off x="5859462" y="1600078"/>
            <a:ext cx="0" cy="3204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612" name="Google Shape;612;p49"/>
          <p:cNvCxnSpPr/>
          <p:nvPr/>
        </p:nvCxnSpPr>
        <p:spPr>
          <a:xfrm rot="10800000">
            <a:off x="4132224" y="2300138"/>
            <a:ext cx="614400" cy="4764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613" name="Google Shape;613;p49"/>
          <p:cNvCxnSpPr/>
          <p:nvPr/>
        </p:nvCxnSpPr>
        <p:spPr>
          <a:xfrm flipH="1" rot="10800000">
            <a:off x="6972300" y="2300138"/>
            <a:ext cx="603300" cy="4764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614" name="Google Shape;614;p49"/>
          <p:cNvCxnSpPr/>
          <p:nvPr/>
        </p:nvCxnSpPr>
        <p:spPr>
          <a:xfrm rot="10800000">
            <a:off x="8007300" y="2300138"/>
            <a:ext cx="603300" cy="4764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615" name="Google Shape;615;p49"/>
          <p:cNvSpPr txBox="1"/>
          <p:nvPr/>
        </p:nvSpPr>
        <p:spPr>
          <a:xfrm>
            <a:off x="211137" y="1154906"/>
            <a:ext cx="2874900" cy="19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a node with at least 2 strong edges satisfy the STC property and be involved in a local bridge that is a </a:t>
            </a:r>
            <a:r>
              <a:rPr b="1" i="0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strong tie</a:t>
            </a:r>
            <a:r>
              <a:rPr b="0" i="0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200"/>
          </a:p>
        </p:txBody>
      </p:sp>
      <p:sp>
        <p:nvSpPr>
          <p:cNvPr id="616" name="Google Shape;616;p49"/>
          <p:cNvSpPr/>
          <p:nvPr/>
        </p:nvSpPr>
        <p:spPr>
          <a:xfrm flipH="1" rot="10800000">
            <a:off x="5768975" y="3043294"/>
            <a:ext cx="182700" cy="640500"/>
          </a:xfrm>
          <a:custGeom>
            <a:rect b="b" l="l" r="r" t="t"/>
            <a:pathLst>
              <a:path extrusionOk="0" h="120000" w="120000">
                <a:moveTo>
                  <a:pt x="120000" y="0"/>
                </a:moveTo>
                <a:cubicBezTo>
                  <a:pt x="118333" y="21250"/>
                  <a:pt x="116666" y="42500"/>
                  <a:pt x="100000" y="51428"/>
                </a:cubicBezTo>
                <a:cubicBezTo>
                  <a:pt x="83333" y="60357"/>
                  <a:pt x="36666" y="42142"/>
                  <a:pt x="20000" y="53571"/>
                </a:cubicBezTo>
                <a:cubicBezTo>
                  <a:pt x="3333" y="65000"/>
                  <a:pt x="1666" y="92500"/>
                  <a:pt x="0" y="120000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49"/>
          <p:cNvSpPr txBox="1"/>
          <p:nvPr/>
        </p:nvSpPr>
        <p:spPr>
          <a:xfrm>
            <a:off x="5768975" y="3683794"/>
            <a:ext cx="6318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sp>
        <p:nvSpPr>
          <p:cNvPr id="618" name="Google Shape;618;p49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1750" y="987488"/>
            <a:ext cx="6665126" cy="3486244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Strong Triadic Closure and Bridges</a:t>
            </a:r>
            <a:endParaRPr/>
          </a:p>
        </p:txBody>
      </p:sp>
      <p:sp>
        <p:nvSpPr>
          <p:cNvPr id="625" name="Google Shape;625;p50"/>
          <p:cNvSpPr txBox="1"/>
          <p:nvPr/>
        </p:nvSpPr>
        <p:spPr>
          <a:xfrm>
            <a:off x="50487" y="1154906"/>
            <a:ext cx="2874900" cy="19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a node with at least 2 strong edges satisfy the STC property and be involved in a local bridge that is a </a:t>
            </a:r>
            <a:r>
              <a:rPr b="1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strong tie</a:t>
            </a: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sp>
        <p:nvSpPr>
          <p:cNvPr id="626" name="Google Shape;626;p50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7" name="Google Shape;627;p50"/>
          <p:cNvSpPr txBox="1"/>
          <p:nvPr/>
        </p:nvSpPr>
        <p:spPr>
          <a:xfrm>
            <a:off x="2067575" y="3703875"/>
            <a:ext cx="6639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[EK10]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50"/>
          <p:cNvSpPr txBox="1"/>
          <p:nvPr/>
        </p:nvSpPr>
        <p:spPr>
          <a:xfrm>
            <a:off x="563562" y="4435078"/>
            <a:ext cx="81534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5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Answer: </a:t>
            </a:r>
            <a:r>
              <a:rPr b="1" i="0" lang="en-US" sz="25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No!</a:t>
            </a:r>
            <a:r>
              <a:rPr b="0" i="0" lang="en-US" sz="25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Why not?</a:t>
            </a:r>
            <a:endParaRPr sz="11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Strong Triadic Closure and Bridges</a:t>
            </a:r>
            <a:endParaRPr/>
          </a:p>
        </p:txBody>
      </p:sp>
      <p:sp>
        <p:nvSpPr>
          <p:cNvPr id="634" name="Google Shape;634;p51"/>
          <p:cNvSpPr txBox="1"/>
          <p:nvPr>
            <p:ph idx="1" type="body"/>
          </p:nvPr>
        </p:nvSpPr>
        <p:spPr>
          <a:xfrm>
            <a:off x="457200" y="1200150"/>
            <a:ext cx="84438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STC property says edge must form when two strong edges emanate from the same node</a:t>
            </a:r>
            <a:endParaRPr sz="2600"/>
          </a:p>
          <a:p>
            <a:pPr indent="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  <a:p>
            <a:pPr indent="-3048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Therefore a network that satisfies the STC property and has a sufficient number of strong ties will likely have </a:t>
            </a:r>
            <a:r>
              <a:rPr b="0" i="1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 weak </a:t>
            </a: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 bridges</a:t>
            </a:r>
            <a:endParaRPr sz="2600"/>
          </a:p>
          <a:p>
            <a:pPr indent="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  <a:p>
            <a:pPr indent="-3048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Does not always hold in real social networks, but useful theoretical framework in which to understand connections and test theories</a:t>
            </a:r>
            <a:endParaRPr sz="2600"/>
          </a:p>
        </p:txBody>
      </p:sp>
      <p:sp>
        <p:nvSpPr>
          <p:cNvPr id="635" name="Google Shape;635;p51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Online Social Networks (OSN)</a:t>
            </a:r>
            <a:endParaRPr/>
          </a:p>
        </p:txBody>
      </p:sp>
      <p:sp>
        <p:nvSpPr>
          <p:cNvPr id="117" name="Google Shape;117;p16"/>
          <p:cNvSpPr txBox="1"/>
          <p:nvPr>
            <p:ph idx="1" type="body"/>
          </p:nvPr>
        </p:nvSpPr>
        <p:spPr>
          <a:xfrm>
            <a:off x="457200" y="1200150"/>
            <a:ext cx="82296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Digital incarnation of a social network</a:t>
            </a:r>
            <a:endParaRPr sz="2800"/>
          </a:p>
          <a:p>
            <a:pPr indent="-3175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Created by social network sites, social networking services</a:t>
            </a:r>
            <a:endParaRPr sz="2800"/>
          </a:p>
          <a:p>
            <a:pPr indent="-3175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Web-based services that allows users to:</a:t>
            </a:r>
            <a:r>
              <a:rPr b="0" baseline="3000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construct (semi-)public profiles within the system</a:t>
            </a:r>
            <a:endParaRPr sz="2400"/>
          </a:p>
          <a:p>
            <a:pPr indent="-2603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"connect" to other users</a:t>
            </a:r>
            <a:endParaRPr sz="2400"/>
          </a:p>
          <a:p>
            <a:pPr indent="-2603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view and traverse lists of connections created by others</a:t>
            </a:r>
            <a:endParaRPr sz="2400"/>
          </a:p>
        </p:txBody>
      </p:sp>
      <p:sp>
        <p:nvSpPr>
          <p:cNvPr id="118" name="Google Shape;118;p16"/>
          <p:cNvSpPr txBox="1"/>
          <p:nvPr/>
        </p:nvSpPr>
        <p:spPr>
          <a:xfrm>
            <a:off x="0" y="4572000"/>
            <a:ext cx="77724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baseline="30000" i="0" lang="en-US" sz="1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en-US" sz="1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Boyd &amp; Ellison (2007) - Social Network Sites: Definition, History, and Scholarship</a:t>
            </a:r>
            <a:endParaRPr sz="1200"/>
          </a:p>
        </p:txBody>
      </p:sp>
      <p:sp>
        <p:nvSpPr>
          <p:cNvPr id="119" name="Google Shape;119;p16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"/>
          <p:cNvSpPr txBox="1"/>
          <p:nvPr>
            <p:ph type="ctrTitle"/>
          </p:nvPr>
        </p:nvSpPr>
        <p:spPr>
          <a:xfrm>
            <a:off x="685800" y="220538"/>
            <a:ext cx="7772400" cy="21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 Science: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Social Networks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/>
              <a:t>(Part 3 - Tie Strength and </a:t>
            </a:r>
            <a:r>
              <a:rPr lang="en-US" sz="3600"/>
              <a:t>Embeddedness</a:t>
            </a:r>
            <a:r>
              <a:rPr lang="en-US" sz="3600"/>
              <a:t>)</a:t>
            </a:r>
            <a:endParaRPr b="1"/>
          </a:p>
        </p:txBody>
      </p:sp>
      <p:sp>
        <p:nvSpPr>
          <p:cNvPr id="641" name="Google Shape;641;p52"/>
          <p:cNvSpPr txBox="1"/>
          <p:nvPr/>
        </p:nvSpPr>
        <p:spPr>
          <a:xfrm>
            <a:off x="1371600" y="2546700"/>
            <a:ext cx="6400800" cy="13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CS 432/532</a:t>
            </a:r>
            <a:endParaRPr sz="32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Old Dominion University</a:t>
            </a:r>
            <a:endParaRPr sz="3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52"/>
          <p:cNvSpPr txBox="1"/>
          <p:nvPr/>
        </p:nvSpPr>
        <p:spPr>
          <a:xfrm>
            <a:off x="800100" y="4576765"/>
            <a:ext cx="75438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a </a:t>
            </a:r>
            <a:r>
              <a:rPr i="0" lang="en-US" sz="1500" u="sng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Attribution-NonCommercial-ShareAlike 3.0 Unported License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reative Commons License" id="643" name="Google Shape;643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52900" y="4381500"/>
            <a:ext cx="628650" cy="221456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52"/>
          <p:cNvSpPr txBox="1"/>
          <p:nvPr/>
        </p:nvSpPr>
        <p:spPr>
          <a:xfrm>
            <a:off x="255400" y="3936588"/>
            <a:ext cx="8781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latin typeface="Calibri"/>
                <a:ea typeface="Calibri"/>
                <a:cs typeface="Calibri"/>
                <a:sym typeface="Calibri"/>
              </a:rPr>
              <a:t>Permission has been granted to use these slides from Frank McCown, Michael L. Nelson, Alexander Nwala, Michele C. Weigle</a:t>
            </a:r>
            <a:endParaRPr i="1" sz="1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3"/>
          <p:cNvSpPr txBox="1"/>
          <p:nvPr/>
        </p:nvSpPr>
        <p:spPr>
          <a:xfrm>
            <a:off x="762000" y="1314450"/>
            <a:ext cx="7391400" cy="22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s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lides based on Ch </a:t>
            </a: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b="0" i="1" lang="en-US" sz="36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Networks, Crowds and Markets</a:t>
            </a:r>
            <a:r>
              <a:rPr b="0" i="1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Easley &amp; Kleinberg (2010)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1800"/>
              <a:t>(</a:t>
            </a:r>
            <a:r>
              <a:rPr i="1" lang="en-US" sz="1800"/>
              <a:t>abbreviated as EK10)</a:t>
            </a:r>
            <a:endParaRPr sz="1800"/>
          </a:p>
        </p:txBody>
      </p:sp>
      <p:sp>
        <p:nvSpPr>
          <p:cNvPr id="650" name="Google Shape;650;p53"/>
          <p:cNvSpPr txBox="1"/>
          <p:nvPr/>
        </p:nvSpPr>
        <p:spPr>
          <a:xfrm>
            <a:off x="509100" y="3947272"/>
            <a:ext cx="47031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Calibri"/>
                <a:ea typeface="Calibri"/>
                <a:cs typeface="Calibri"/>
                <a:sym typeface="Calibri"/>
              </a:rPr>
              <a:t>Kleinberg is the HITS guy (hubs and authorities)</a:t>
            </a:r>
            <a:endParaRPr i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53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Large-Scale Data Studies</a:t>
            </a:r>
            <a:endParaRPr/>
          </a:p>
        </p:txBody>
      </p:sp>
      <p:sp>
        <p:nvSpPr>
          <p:cNvPr id="657" name="Google Shape;657;p54"/>
          <p:cNvSpPr txBox="1"/>
          <p:nvPr>
            <p:ph idx="1" type="body"/>
          </p:nvPr>
        </p:nvSpPr>
        <p:spPr>
          <a:xfrm>
            <a:off x="457200" y="1200150"/>
            <a:ext cx="82296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Put new concepts to work by examining several large-scale studies</a:t>
            </a:r>
            <a:endParaRPr/>
          </a:p>
          <a:p>
            <a:pPr indent="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Examples: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Cell phone usage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Facebook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Twitter</a:t>
            </a:r>
            <a:endParaRPr/>
          </a:p>
        </p:txBody>
      </p:sp>
      <p:sp>
        <p:nvSpPr>
          <p:cNvPr id="658" name="Google Shape;658;p54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Cell Phone Social Network</a:t>
            </a:r>
            <a:endParaRPr/>
          </a:p>
        </p:txBody>
      </p:sp>
      <p:sp>
        <p:nvSpPr>
          <p:cNvPr id="664" name="Google Shape;664;p55"/>
          <p:cNvSpPr txBox="1"/>
          <p:nvPr>
            <p:ph idx="1" type="body"/>
          </p:nvPr>
        </p:nvSpPr>
        <p:spPr>
          <a:xfrm>
            <a:off x="457200" y="1200150"/>
            <a:ext cx="8229600" cy="3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115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</a:pPr>
            <a:r>
              <a:rPr b="0" i="0" lang="en-US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 weeks of cell phone data covering 20% of country's population</a:t>
            </a:r>
            <a:endParaRPr sz="2700"/>
          </a:p>
          <a:p>
            <a:pPr indent="-31115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</a:pPr>
            <a:r>
              <a:rPr b="0" i="0" lang="en-US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 = cell phone user</a:t>
            </a:r>
            <a:endParaRPr sz="2700"/>
          </a:p>
          <a:p>
            <a:pPr indent="-31115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</a:pPr>
            <a:r>
              <a:rPr b="0" i="0" lang="en-US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Edge = if two nodes called each other (both directions)</a:t>
            </a:r>
            <a:endParaRPr sz="2700"/>
          </a:p>
          <a:p>
            <a:pPr indent="-31115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</a:pPr>
            <a:r>
              <a:rPr b="0" i="0" lang="en-US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 strength = duration of calls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1" marL="74295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300"/>
              <a:buChar char="–"/>
            </a:pPr>
            <a:r>
              <a:rPr lang="en-US" sz="2300"/>
              <a:t>rather than just “strong” or “weak”</a:t>
            </a:r>
            <a:endParaRPr sz="2300"/>
          </a:p>
          <a:p>
            <a: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27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55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6" name="Google Shape;666;p55"/>
          <p:cNvSpPr txBox="1"/>
          <p:nvPr/>
        </p:nvSpPr>
        <p:spPr>
          <a:xfrm>
            <a:off x="91750" y="4523006"/>
            <a:ext cx="82914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Onnela et al., Structure and tie strengths in mobile communication networks (2007)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Cell Phone Social Network</a:t>
            </a:r>
            <a:endParaRPr/>
          </a:p>
        </p:txBody>
      </p:sp>
      <p:sp>
        <p:nvSpPr>
          <p:cNvPr id="672" name="Google Shape;672;p56"/>
          <p:cNvSpPr txBox="1"/>
          <p:nvPr>
            <p:ph idx="1" type="body"/>
          </p:nvPr>
        </p:nvSpPr>
        <p:spPr>
          <a:xfrm>
            <a:off x="457200" y="1200150"/>
            <a:ext cx="85080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2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Instead of determining if edge is a local bridge or not, use neighborhood overlap</a:t>
            </a:r>
            <a:endParaRPr sz="2400"/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 if all neighbors of A and B are connected</a:t>
            </a:r>
            <a:endParaRPr sz="2400"/>
          </a:p>
          <a:p>
            <a:pPr indent="-2921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 if no neighbors are connected (local bridge)</a:t>
            </a:r>
            <a:endParaRPr sz="2400"/>
          </a:p>
          <a:p>
            <a:pPr indent="-2921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Close to 0 is "almost" a local bridge</a:t>
            </a:r>
            <a:endParaRPr sz="2400"/>
          </a:p>
        </p:txBody>
      </p:sp>
      <p:grpSp>
        <p:nvGrpSpPr>
          <p:cNvPr id="673" name="Google Shape;673;p56"/>
          <p:cNvGrpSpPr/>
          <p:nvPr/>
        </p:nvGrpSpPr>
        <p:grpSpPr>
          <a:xfrm>
            <a:off x="638549" y="2190511"/>
            <a:ext cx="7432365" cy="744131"/>
            <a:chOff x="0" y="0"/>
            <a:chExt cx="2147483646" cy="2147483647"/>
          </a:xfrm>
        </p:grpSpPr>
        <p:sp>
          <p:nvSpPr>
            <p:cNvPr id="674" name="Google Shape;674;p56"/>
            <p:cNvSpPr txBox="1"/>
            <p:nvPr/>
          </p:nvSpPr>
          <p:spPr>
            <a:xfrm>
              <a:off x="0" y="266421183"/>
              <a:ext cx="784355038" cy="17327868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rPr b="0" i="0" lang="en-US" sz="28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Neighborhood </a:t>
              </a:r>
              <a:br>
                <a:rPr b="0" i="0" lang="en-US" sz="28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US" sz="28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overlap</a:t>
              </a:r>
              <a:endParaRPr/>
            </a:p>
          </p:txBody>
        </p:sp>
        <p:sp>
          <p:nvSpPr>
            <p:cNvPr id="675" name="Google Shape;675;p56"/>
            <p:cNvSpPr txBox="1"/>
            <p:nvPr/>
          </p:nvSpPr>
          <p:spPr>
            <a:xfrm>
              <a:off x="784357171" y="661824574"/>
              <a:ext cx="115341446" cy="9507048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rPr b="0" i="0" lang="en-US" sz="28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=</a:t>
              </a:r>
              <a:endParaRPr/>
            </a:p>
          </p:txBody>
        </p:sp>
        <p:sp>
          <p:nvSpPr>
            <p:cNvPr id="676" name="Google Shape;676;p56"/>
            <p:cNvSpPr txBox="1"/>
            <p:nvPr/>
          </p:nvSpPr>
          <p:spPr>
            <a:xfrm>
              <a:off x="994068904" y="0"/>
              <a:ext cx="1153414725" cy="9507065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rPr b="0" i="0" lang="en-US" sz="28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neighbors of both A </a:t>
              </a:r>
              <a:r>
                <a:rPr b="0" i="1" lang="en-US" sz="28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and</a:t>
              </a:r>
              <a:r>
                <a:rPr b="0" i="0" lang="en-US" sz="28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B</a:t>
              </a:r>
              <a:endParaRPr/>
            </a:p>
          </p:txBody>
        </p:sp>
        <p:cxnSp>
          <p:nvCxnSpPr>
            <p:cNvPr id="677" name="Google Shape;677;p56"/>
            <p:cNvCxnSpPr/>
            <p:nvPr/>
          </p:nvCxnSpPr>
          <p:spPr>
            <a:xfrm>
              <a:off x="994068904" y="1225850130"/>
              <a:ext cx="1153414725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678" name="Google Shape;678;p56"/>
            <p:cNvSpPr txBox="1"/>
            <p:nvPr/>
          </p:nvSpPr>
          <p:spPr>
            <a:xfrm>
              <a:off x="1015040098" y="1196778790"/>
              <a:ext cx="1132443548" cy="9507048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rPr b="0" i="0" lang="en-US" sz="28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neighbors of A </a:t>
              </a:r>
              <a:r>
                <a:rPr b="0" i="1" lang="en-US" sz="28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or</a:t>
              </a:r>
              <a:r>
                <a:rPr b="0" i="0" lang="en-US" sz="28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B</a:t>
              </a:r>
              <a:endParaRPr/>
            </a:p>
          </p:txBody>
        </p:sp>
      </p:grpSp>
      <p:sp>
        <p:nvSpPr>
          <p:cNvPr id="679" name="Google Shape;679;p56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4" name="Google Shape;684;p57"/>
          <p:cNvCxnSpPr/>
          <p:nvPr/>
        </p:nvCxnSpPr>
        <p:spPr>
          <a:xfrm rot="10800000">
            <a:off x="2044712" y="2494255"/>
            <a:ext cx="1230300" cy="7371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685" name="Google Shape;685;p57"/>
          <p:cNvCxnSpPr/>
          <p:nvPr/>
        </p:nvCxnSpPr>
        <p:spPr>
          <a:xfrm rot="10800000">
            <a:off x="2133625" y="3388519"/>
            <a:ext cx="10509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686" name="Google Shape;686;p57"/>
          <p:cNvCxnSpPr/>
          <p:nvPr/>
        </p:nvCxnSpPr>
        <p:spPr>
          <a:xfrm rot="10800000">
            <a:off x="3489325" y="2559872"/>
            <a:ext cx="0" cy="606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687" name="Google Shape;687;p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Neighborhood Overlap</a:t>
            </a:r>
            <a:endParaRPr/>
          </a:p>
        </p:txBody>
      </p:sp>
      <p:sp>
        <p:nvSpPr>
          <p:cNvPr id="688" name="Google Shape;688;p57"/>
          <p:cNvSpPr/>
          <p:nvPr/>
        </p:nvSpPr>
        <p:spPr>
          <a:xfrm>
            <a:off x="3184525" y="2113359"/>
            <a:ext cx="609600" cy="4464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689" name="Google Shape;689;p57"/>
          <p:cNvSpPr/>
          <p:nvPr/>
        </p:nvSpPr>
        <p:spPr>
          <a:xfrm>
            <a:off x="3184525" y="3165872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endParaRPr/>
          </a:p>
        </p:txBody>
      </p:sp>
      <p:cxnSp>
        <p:nvCxnSpPr>
          <p:cNvPr id="690" name="Google Shape;690;p57"/>
          <p:cNvCxnSpPr/>
          <p:nvPr/>
        </p:nvCxnSpPr>
        <p:spPr>
          <a:xfrm>
            <a:off x="3794125" y="2336006"/>
            <a:ext cx="16161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691" name="Google Shape;691;p57"/>
          <p:cNvCxnSpPr/>
          <p:nvPr/>
        </p:nvCxnSpPr>
        <p:spPr>
          <a:xfrm rot="10800000">
            <a:off x="2133625" y="2336006"/>
            <a:ext cx="10509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692" name="Google Shape;692;p57"/>
          <p:cNvCxnSpPr/>
          <p:nvPr/>
        </p:nvCxnSpPr>
        <p:spPr>
          <a:xfrm rot="10800000">
            <a:off x="1828800" y="2559872"/>
            <a:ext cx="0" cy="606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693" name="Google Shape;693;p57"/>
          <p:cNvSpPr/>
          <p:nvPr/>
        </p:nvSpPr>
        <p:spPr>
          <a:xfrm>
            <a:off x="5410200" y="2113359"/>
            <a:ext cx="609600" cy="4464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694" name="Google Shape;694;p57"/>
          <p:cNvSpPr/>
          <p:nvPr/>
        </p:nvSpPr>
        <p:spPr>
          <a:xfrm>
            <a:off x="5410200" y="3165872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57"/>
          <p:cNvSpPr/>
          <p:nvPr/>
        </p:nvSpPr>
        <p:spPr>
          <a:xfrm>
            <a:off x="1524000" y="2113359"/>
            <a:ext cx="609600" cy="4464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/>
          </a:p>
        </p:txBody>
      </p:sp>
      <p:sp>
        <p:nvSpPr>
          <p:cNvPr id="696" name="Google Shape;696;p57"/>
          <p:cNvSpPr/>
          <p:nvPr/>
        </p:nvSpPr>
        <p:spPr>
          <a:xfrm>
            <a:off x="1524000" y="3165872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endParaRPr/>
          </a:p>
        </p:txBody>
      </p:sp>
      <p:sp>
        <p:nvSpPr>
          <p:cNvPr id="697" name="Google Shape;697;p57"/>
          <p:cNvSpPr/>
          <p:nvPr/>
        </p:nvSpPr>
        <p:spPr>
          <a:xfrm>
            <a:off x="7048500" y="2113359"/>
            <a:ext cx="609600" cy="4464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57"/>
          <p:cNvSpPr/>
          <p:nvPr/>
        </p:nvSpPr>
        <p:spPr>
          <a:xfrm>
            <a:off x="7048500" y="3165872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9" name="Google Shape;699;p57"/>
          <p:cNvCxnSpPr/>
          <p:nvPr/>
        </p:nvCxnSpPr>
        <p:spPr>
          <a:xfrm flipH="1" rot="10800000">
            <a:off x="2044700" y="2494255"/>
            <a:ext cx="1230300" cy="7371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700" name="Google Shape;700;p57"/>
          <p:cNvCxnSpPr/>
          <p:nvPr/>
        </p:nvCxnSpPr>
        <p:spPr>
          <a:xfrm rot="10800000">
            <a:off x="5930800" y="2494255"/>
            <a:ext cx="1206600" cy="7371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701" name="Google Shape;701;p57"/>
          <p:cNvCxnSpPr/>
          <p:nvPr/>
        </p:nvCxnSpPr>
        <p:spPr>
          <a:xfrm flipH="1" rot="10800000">
            <a:off x="5930900" y="2494255"/>
            <a:ext cx="1206600" cy="7371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702" name="Google Shape;702;p57"/>
          <p:cNvCxnSpPr/>
          <p:nvPr/>
        </p:nvCxnSpPr>
        <p:spPr>
          <a:xfrm rot="10800000">
            <a:off x="5715000" y="2559872"/>
            <a:ext cx="0" cy="606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703" name="Google Shape;703;p57"/>
          <p:cNvCxnSpPr/>
          <p:nvPr/>
        </p:nvCxnSpPr>
        <p:spPr>
          <a:xfrm rot="10800000">
            <a:off x="7353300" y="2559872"/>
            <a:ext cx="0" cy="606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704" name="Google Shape;704;p57"/>
          <p:cNvCxnSpPr/>
          <p:nvPr/>
        </p:nvCxnSpPr>
        <p:spPr>
          <a:xfrm rot="10800000">
            <a:off x="6019800" y="2336006"/>
            <a:ext cx="10287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705" name="Google Shape;705;p57"/>
          <p:cNvCxnSpPr/>
          <p:nvPr/>
        </p:nvCxnSpPr>
        <p:spPr>
          <a:xfrm>
            <a:off x="6019800" y="3388519"/>
            <a:ext cx="10287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706" name="Google Shape;706;p57"/>
          <p:cNvSpPr/>
          <p:nvPr/>
        </p:nvSpPr>
        <p:spPr>
          <a:xfrm flipH="1" rot="5400000">
            <a:off x="3592311" y="1481334"/>
            <a:ext cx="136800" cy="651000"/>
          </a:xfrm>
          <a:custGeom>
            <a:rect b="b" l="l" r="r" t="t"/>
            <a:pathLst>
              <a:path extrusionOk="0" h="120000" w="120000">
                <a:moveTo>
                  <a:pt x="120000" y="0"/>
                </a:moveTo>
                <a:cubicBezTo>
                  <a:pt x="118333" y="21250"/>
                  <a:pt x="116666" y="42500"/>
                  <a:pt x="100000" y="51428"/>
                </a:cubicBezTo>
                <a:cubicBezTo>
                  <a:pt x="83333" y="60357"/>
                  <a:pt x="36666" y="42142"/>
                  <a:pt x="20000" y="53571"/>
                </a:cubicBezTo>
                <a:cubicBezTo>
                  <a:pt x="3333" y="65000"/>
                  <a:pt x="1666" y="92500"/>
                  <a:pt x="0" y="120000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57"/>
          <p:cNvSpPr/>
          <p:nvPr/>
        </p:nvSpPr>
        <p:spPr>
          <a:xfrm>
            <a:off x="4297362" y="1257300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/>
          </a:p>
        </p:txBody>
      </p:sp>
      <p:sp>
        <p:nvSpPr>
          <p:cNvPr id="708" name="Google Shape;708;p57"/>
          <p:cNvSpPr/>
          <p:nvPr/>
        </p:nvSpPr>
        <p:spPr>
          <a:xfrm>
            <a:off x="2354262" y="1257300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/>
          </a:p>
        </p:txBody>
      </p:sp>
      <p:sp>
        <p:nvSpPr>
          <p:cNvPr id="709" name="Google Shape;709;p57"/>
          <p:cNvSpPr/>
          <p:nvPr/>
        </p:nvSpPr>
        <p:spPr>
          <a:xfrm>
            <a:off x="6229350" y="1257300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0" name="Google Shape;710;p57"/>
          <p:cNvCxnSpPr/>
          <p:nvPr/>
        </p:nvCxnSpPr>
        <p:spPr>
          <a:xfrm flipH="1" rot="10800000">
            <a:off x="1828800" y="1638159"/>
            <a:ext cx="614400" cy="475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711" name="Google Shape;711;p57"/>
          <p:cNvCxnSpPr/>
          <p:nvPr/>
        </p:nvCxnSpPr>
        <p:spPr>
          <a:xfrm rot="10800000">
            <a:off x="2963862" y="1479946"/>
            <a:ext cx="13335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712" name="Google Shape;712;p57"/>
          <p:cNvCxnSpPr/>
          <p:nvPr/>
        </p:nvCxnSpPr>
        <p:spPr>
          <a:xfrm rot="10800000">
            <a:off x="4906949" y="1479946"/>
            <a:ext cx="13224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713" name="Google Shape;713;p57"/>
          <p:cNvCxnSpPr/>
          <p:nvPr/>
        </p:nvCxnSpPr>
        <p:spPr>
          <a:xfrm rot="10800000">
            <a:off x="2874924" y="1638159"/>
            <a:ext cx="614400" cy="475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714" name="Google Shape;714;p57"/>
          <p:cNvCxnSpPr/>
          <p:nvPr/>
        </p:nvCxnSpPr>
        <p:spPr>
          <a:xfrm flipH="1" rot="10800000">
            <a:off x="5715000" y="1638159"/>
            <a:ext cx="603300" cy="475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715" name="Google Shape;715;p57"/>
          <p:cNvCxnSpPr/>
          <p:nvPr/>
        </p:nvCxnSpPr>
        <p:spPr>
          <a:xfrm rot="10800000">
            <a:off x="6750000" y="1638159"/>
            <a:ext cx="603300" cy="475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716" name="Google Shape;716;p57"/>
          <p:cNvSpPr txBox="1"/>
          <p:nvPr/>
        </p:nvSpPr>
        <p:spPr>
          <a:xfrm>
            <a:off x="1197600" y="3743522"/>
            <a:ext cx="2625150" cy="1014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Neighborhood </a:t>
            </a:r>
            <a:b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overlap of AD</a:t>
            </a:r>
            <a:endParaRPr/>
          </a:p>
        </p:txBody>
      </p:sp>
      <p:sp>
        <p:nvSpPr>
          <p:cNvPr id="717" name="Google Shape;717;p57"/>
          <p:cNvSpPr txBox="1"/>
          <p:nvPr/>
        </p:nvSpPr>
        <p:spPr>
          <a:xfrm>
            <a:off x="3822760" y="3880746"/>
            <a:ext cx="465756" cy="3299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/>
          </a:p>
        </p:txBody>
      </p:sp>
      <p:sp>
        <p:nvSpPr>
          <p:cNvPr id="718" name="Google Shape;718;p57"/>
          <p:cNvSpPr txBox="1"/>
          <p:nvPr/>
        </p:nvSpPr>
        <p:spPr>
          <a:xfrm>
            <a:off x="4669600" y="3744427"/>
            <a:ext cx="17130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/>
          </a:p>
        </p:txBody>
      </p:sp>
      <p:cxnSp>
        <p:nvCxnSpPr>
          <p:cNvPr id="719" name="Google Shape;719;p57"/>
          <p:cNvCxnSpPr/>
          <p:nvPr/>
        </p:nvCxnSpPr>
        <p:spPr>
          <a:xfrm>
            <a:off x="4681314" y="4210683"/>
            <a:ext cx="1682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0" name="Google Shape;720;p57"/>
          <p:cNvSpPr txBox="1"/>
          <p:nvPr/>
        </p:nvSpPr>
        <p:spPr>
          <a:xfrm>
            <a:off x="4520725" y="4171828"/>
            <a:ext cx="19785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C, E, F, G, B</a:t>
            </a:r>
            <a:endParaRPr/>
          </a:p>
        </p:txBody>
      </p:sp>
      <p:sp>
        <p:nvSpPr>
          <p:cNvPr id="721" name="Google Shape;721;p57"/>
          <p:cNvSpPr txBox="1"/>
          <p:nvPr/>
        </p:nvSpPr>
        <p:spPr>
          <a:xfrm>
            <a:off x="6756412" y="3916294"/>
            <a:ext cx="11097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1/5</a:t>
            </a:r>
            <a:endParaRPr/>
          </a:p>
        </p:txBody>
      </p:sp>
      <p:sp>
        <p:nvSpPr>
          <p:cNvPr id="722" name="Google Shape;722;p57"/>
          <p:cNvSpPr txBox="1"/>
          <p:nvPr/>
        </p:nvSpPr>
        <p:spPr>
          <a:xfrm>
            <a:off x="6481462" y="3916256"/>
            <a:ext cx="4191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/>
          </a:p>
        </p:txBody>
      </p:sp>
      <p:sp>
        <p:nvSpPr>
          <p:cNvPr id="723" name="Google Shape;723;p57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8" name="Google Shape;728;p58"/>
          <p:cNvCxnSpPr/>
          <p:nvPr/>
        </p:nvCxnSpPr>
        <p:spPr>
          <a:xfrm rot="10800000">
            <a:off x="2044712" y="2494255"/>
            <a:ext cx="1230300" cy="7371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729" name="Google Shape;729;p58"/>
          <p:cNvCxnSpPr/>
          <p:nvPr/>
        </p:nvCxnSpPr>
        <p:spPr>
          <a:xfrm rot="10800000">
            <a:off x="2133625" y="3388519"/>
            <a:ext cx="10509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730" name="Google Shape;730;p58"/>
          <p:cNvCxnSpPr/>
          <p:nvPr/>
        </p:nvCxnSpPr>
        <p:spPr>
          <a:xfrm rot="10800000">
            <a:off x="3489325" y="2559872"/>
            <a:ext cx="0" cy="606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731" name="Google Shape;731;p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Neighborhood Overlap</a:t>
            </a:r>
            <a:endParaRPr/>
          </a:p>
        </p:txBody>
      </p:sp>
      <p:sp>
        <p:nvSpPr>
          <p:cNvPr id="732" name="Google Shape;732;p58"/>
          <p:cNvSpPr/>
          <p:nvPr/>
        </p:nvSpPr>
        <p:spPr>
          <a:xfrm>
            <a:off x="3184525" y="2113359"/>
            <a:ext cx="609600" cy="4464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733" name="Google Shape;733;p58"/>
          <p:cNvSpPr/>
          <p:nvPr/>
        </p:nvSpPr>
        <p:spPr>
          <a:xfrm>
            <a:off x="3184525" y="3165872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endParaRPr/>
          </a:p>
        </p:txBody>
      </p:sp>
      <p:cxnSp>
        <p:nvCxnSpPr>
          <p:cNvPr id="734" name="Google Shape;734;p58"/>
          <p:cNvCxnSpPr/>
          <p:nvPr/>
        </p:nvCxnSpPr>
        <p:spPr>
          <a:xfrm>
            <a:off x="3794125" y="2336006"/>
            <a:ext cx="16161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735" name="Google Shape;735;p58"/>
          <p:cNvCxnSpPr/>
          <p:nvPr/>
        </p:nvCxnSpPr>
        <p:spPr>
          <a:xfrm rot="10800000">
            <a:off x="2133625" y="2336006"/>
            <a:ext cx="10509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736" name="Google Shape;736;p58"/>
          <p:cNvCxnSpPr/>
          <p:nvPr/>
        </p:nvCxnSpPr>
        <p:spPr>
          <a:xfrm rot="10800000">
            <a:off x="1828800" y="2559872"/>
            <a:ext cx="0" cy="606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737" name="Google Shape;737;p58"/>
          <p:cNvSpPr/>
          <p:nvPr/>
        </p:nvSpPr>
        <p:spPr>
          <a:xfrm>
            <a:off x="5410200" y="2113359"/>
            <a:ext cx="609600" cy="4464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738" name="Google Shape;738;p58"/>
          <p:cNvSpPr/>
          <p:nvPr/>
        </p:nvSpPr>
        <p:spPr>
          <a:xfrm>
            <a:off x="5410200" y="3165872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58"/>
          <p:cNvSpPr/>
          <p:nvPr/>
        </p:nvSpPr>
        <p:spPr>
          <a:xfrm>
            <a:off x="1524000" y="2113359"/>
            <a:ext cx="609600" cy="4464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/>
          </a:p>
        </p:txBody>
      </p:sp>
      <p:sp>
        <p:nvSpPr>
          <p:cNvPr id="740" name="Google Shape;740;p58"/>
          <p:cNvSpPr/>
          <p:nvPr/>
        </p:nvSpPr>
        <p:spPr>
          <a:xfrm>
            <a:off x="1524000" y="3165872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endParaRPr/>
          </a:p>
        </p:txBody>
      </p:sp>
      <p:sp>
        <p:nvSpPr>
          <p:cNvPr id="741" name="Google Shape;741;p58"/>
          <p:cNvSpPr/>
          <p:nvPr/>
        </p:nvSpPr>
        <p:spPr>
          <a:xfrm>
            <a:off x="7048500" y="2113359"/>
            <a:ext cx="609600" cy="4464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58"/>
          <p:cNvSpPr/>
          <p:nvPr/>
        </p:nvSpPr>
        <p:spPr>
          <a:xfrm>
            <a:off x="7048500" y="3165872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3" name="Google Shape;743;p58"/>
          <p:cNvCxnSpPr/>
          <p:nvPr/>
        </p:nvCxnSpPr>
        <p:spPr>
          <a:xfrm flipH="1" rot="10800000">
            <a:off x="2044700" y="2494255"/>
            <a:ext cx="1230300" cy="7371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744" name="Google Shape;744;p58"/>
          <p:cNvCxnSpPr/>
          <p:nvPr/>
        </p:nvCxnSpPr>
        <p:spPr>
          <a:xfrm rot="10800000">
            <a:off x="5930800" y="2494255"/>
            <a:ext cx="1206600" cy="7371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745" name="Google Shape;745;p58"/>
          <p:cNvCxnSpPr/>
          <p:nvPr/>
        </p:nvCxnSpPr>
        <p:spPr>
          <a:xfrm flipH="1" rot="10800000">
            <a:off x="5930900" y="2494255"/>
            <a:ext cx="1206600" cy="7371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746" name="Google Shape;746;p58"/>
          <p:cNvCxnSpPr/>
          <p:nvPr/>
        </p:nvCxnSpPr>
        <p:spPr>
          <a:xfrm rot="10800000">
            <a:off x="5715000" y="2559872"/>
            <a:ext cx="0" cy="606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747" name="Google Shape;747;p58"/>
          <p:cNvCxnSpPr/>
          <p:nvPr/>
        </p:nvCxnSpPr>
        <p:spPr>
          <a:xfrm rot="10800000">
            <a:off x="7353300" y="2559872"/>
            <a:ext cx="0" cy="606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748" name="Google Shape;748;p58"/>
          <p:cNvCxnSpPr/>
          <p:nvPr/>
        </p:nvCxnSpPr>
        <p:spPr>
          <a:xfrm rot="10800000">
            <a:off x="6019800" y="2336006"/>
            <a:ext cx="10287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749" name="Google Shape;749;p58"/>
          <p:cNvCxnSpPr/>
          <p:nvPr/>
        </p:nvCxnSpPr>
        <p:spPr>
          <a:xfrm>
            <a:off x="6019800" y="3388519"/>
            <a:ext cx="10287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750" name="Google Shape;750;p58"/>
          <p:cNvSpPr/>
          <p:nvPr/>
        </p:nvSpPr>
        <p:spPr>
          <a:xfrm flipH="1" rot="10800000">
            <a:off x="4602162" y="2375362"/>
            <a:ext cx="182700" cy="486900"/>
          </a:xfrm>
          <a:custGeom>
            <a:rect b="b" l="l" r="r" t="t"/>
            <a:pathLst>
              <a:path extrusionOk="0" h="120000" w="120000">
                <a:moveTo>
                  <a:pt x="120000" y="0"/>
                </a:moveTo>
                <a:cubicBezTo>
                  <a:pt x="118333" y="21250"/>
                  <a:pt x="116666" y="42500"/>
                  <a:pt x="100000" y="51428"/>
                </a:cubicBezTo>
                <a:cubicBezTo>
                  <a:pt x="83333" y="60357"/>
                  <a:pt x="36666" y="42142"/>
                  <a:pt x="20000" y="53571"/>
                </a:cubicBezTo>
                <a:cubicBezTo>
                  <a:pt x="3333" y="65000"/>
                  <a:pt x="1666" y="92500"/>
                  <a:pt x="0" y="120000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58"/>
          <p:cNvSpPr/>
          <p:nvPr/>
        </p:nvSpPr>
        <p:spPr>
          <a:xfrm>
            <a:off x="4297362" y="1257300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/>
          </a:p>
        </p:txBody>
      </p:sp>
      <p:sp>
        <p:nvSpPr>
          <p:cNvPr id="752" name="Google Shape;752;p58"/>
          <p:cNvSpPr/>
          <p:nvPr/>
        </p:nvSpPr>
        <p:spPr>
          <a:xfrm>
            <a:off x="2354262" y="1257300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/>
          </a:p>
        </p:txBody>
      </p:sp>
      <p:sp>
        <p:nvSpPr>
          <p:cNvPr id="753" name="Google Shape;753;p58"/>
          <p:cNvSpPr/>
          <p:nvPr/>
        </p:nvSpPr>
        <p:spPr>
          <a:xfrm>
            <a:off x="6229350" y="1257300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4" name="Google Shape;754;p58"/>
          <p:cNvCxnSpPr/>
          <p:nvPr/>
        </p:nvCxnSpPr>
        <p:spPr>
          <a:xfrm flipH="1" rot="10800000">
            <a:off x="1828800" y="1638159"/>
            <a:ext cx="614400" cy="475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755" name="Google Shape;755;p58"/>
          <p:cNvCxnSpPr/>
          <p:nvPr/>
        </p:nvCxnSpPr>
        <p:spPr>
          <a:xfrm rot="10800000">
            <a:off x="2963862" y="1479946"/>
            <a:ext cx="13335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756" name="Google Shape;756;p58"/>
          <p:cNvCxnSpPr/>
          <p:nvPr/>
        </p:nvCxnSpPr>
        <p:spPr>
          <a:xfrm rot="10800000">
            <a:off x="4906949" y="1479946"/>
            <a:ext cx="13224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757" name="Google Shape;757;p58"/>
          <p:cNvCxnSpPr/>
          <p:nvPr/>
        </p:nvCxnSpPr>
        <p:spPr>
          <a:xfrm rot="10800000">
            <a:off x="2874924" y="1638159"/>
            <a:ext cx="614400" cy="475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758" name="Google Shape;758;p58"/>
          <p:cNvCxnSpPr/>
          <p:nvPr/>
        </p:nvCxnSpPr>
        <p:spPr>
          <a:xfrm flipH="1" rot="10800000">
            <a:off x="5715000" y="1638159"/>
            <a:ext cx="603300" cy="475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759" name="Google Shape;759;p58"/>
          <p:cNvCxnSpPr/>
          <p:nvPr/>
        </p:nvCxnSpPr>
        <p:spPr>
          <a:xfrm rot="10800000">
            <a:off x="6750000" y="1638159"/>
            <a:ext cx="603300" cy="475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760" name="Google Shape;760;p58"/>
          <p:cNvSpPr txBox="1"/>
          <p:nvPr/>
        </p:nvSpPr>
        <p:spPr>
          <a:xfrm>
            <a:off x="1295400" y="3857625"/>
            <a:ext cx="23622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Neighborhood </a:t>
            </a:r>
            <a:b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overlap of AB</a:t>
            </a:r>
            <a:endParaRPr/>
          </a:p>
        </p:txBody>
      </p:sp>
      <p:sp>
        <p:nvSpPr>
          <p:cNvPr id="761" name="Google Shape;761;p58"/>
          <p:cNvSpPr txBox="1"/>
          <p:nvPr/>
        </p:nvSpPr>
        <p:spPr>
          <a:xfrm>
            <a:off x="3657600" y="4019550"/>
            <a:ext cx="4191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/>
          </a:p>
        </p:txBody>
      </p:sp>
      <p:sp>
        <p:nvSpPr>
          <p:cNvPr id="762" name="Google Shape;762;p58"/>
          <p:cNvSpPr txBox="1"/>
          <p:nvPr/>
        </p:nvSpPr>
        <p:spPr>
          <a:xfrm>
            <a:off x="4786312" y="3838575"/>
            <a:ext cx="15414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/>
          </a:p>
        </p:txBody>
      </p:sp>
      <p:cxnSp>
        <p:nvCxnSpPr>
          <p:cNvPr id="763" name="Google Shape;763;p58"/>
          <p:cNvCxnSpPr/>
          <p:nvPr/>
        </p:nvCxnSpPr>
        <p:spPr>
          <a:xfrm>
            <a:off x="4419600" y="4250531"/>
            <a:ext cx="2193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64" name="Google Shape;764;p58"/>
          <p:cNvSpPr txBox="1"/>
          <p:nvPr/>
        </p:nvSpPr>
        <p:spPr>
          <a:xfrm>
            <a:off x="4419600" y="4286250"/>
            <a:ext cx="21939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D, E, F, G, etc.</a:t>
            </a:r>
            <a:endParaRPr/>
          </a:p>
        </p:txBody>
      </p:sp>
      <p:sp>
        <p:nvSpPr>
          <p:cNvPr id="765" name="Google Shape;765;p58"/>
          <p:cNvSpPr txBox="1"/>
          <p:nvPr/>
        </p:nvSpPr>
        <p:spPr>
          <a:xfrm>
            <a:off x="6911975" y="4054078"/>
            <a:ext cx="11112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766" name="Google Shape;766;p58"/>
          <p:cNvSpPr txBox="1"/>
          <p:nvPr/>
        </p:nvSpPr>
        <p:spPr>
          <a:xfrm>
            <a:off x="6858000" y="4042172"/>
            <a:ext cx="4191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/>
          </a:p>
        </p:txBody>
      </p:sp>
      <p:sp>
        <p:nvSpPr>
          <p:cNvPr id="767" name="Google Shape;767;p58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Google Shape;77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7000" y="152400"/>
            <a:ext cx="3943350" cy="38719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3" name="Google Shape;773;p59"/>
          <p:cNvCxnSpPr/>
          <p:nvPr/>
        </p:nvCxnSpPr>
        <p:spPr>
          <a:xfrm flipH="1" rot="10800000">
            <a:off x="3453600" y="3950750"/>
            <a:ext cx="3066900" cy="18900"/>
          </a:xfrm>
          <a:prstGeom prst="straightConnector1">
            <a:avLst/>
          </a:prstGeom>
          <a:noFill/>
          <a:ln cap="flat" cmpd="sng" w="25400">
            <a:solidFill>
              <a:srgbClr val="4A7EBB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774" name="Google Shape;774;p59"/>
          <p:cNvSpPr txBox="1"/>
          <p:nvPr/>
        </p:nvSpPr>
        <p:spPr>
          <a:xfrm>
            <a:off x="3196350" y="3900850"/>
            <a:ext cx="34290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6092"/>
              </a:buClr>
              <a:buSzPts val="2800"/>
              <a:buFont typeface="Calibri"/>
              <a:buNone/>
            </a:pPr>
            <a:r>
              <a:rPr b="0" i="0" lang="en-US" sz="2700" u="none">
                <a:solidFill>
                  <a:srgbClr val="376092"/>
                </a:solidFill>
                <a:latin typeface="Calibri"/>
                <a:ea typeface="Calibri"/>
                <a:cs typeface="Calibri"/>
                <a:sym typeface="Calibri"/>
              </a:rPr>
              <a:t>Tie Strength</a:t>
            </a:r>
            <a:endParaRPr sz="1300"/>
          </a:p>
        </p:txBody>
      </p:sp>
      <p:cxnSp>
        <p:nvCxnSpPr>
          <p:cNvPr id="775" name="Google Shape;775;p59"/>
          <p:cNvCxnSpPr/>
          <p:nvPr/>
        </p:nvCxnSpPr>
        <p:spPr>
          <a:xfrm rot="10800000">
            <a:off x="2667000" y="399900"/>
            <a:ext cx="0" cy="2914800"/>
          </a:xfrm>
          <a:prstGeom prst="straightConnector1">
            <a:avLst/>
          </a:prstGeom>
          <a:noFill/>
          <a:ln cap="flat" cmpd="sng" w="25400">
            <a:solidFill>
              <a:srgbClr val="4A7EBB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776" name="Google Shape;776;p59"/>
          <p:cNvSpPr txBox="1"/>
          <p:nvPr/>
        </p:nvSpPr>
        <p:spPr>
          <a:xfrm>
            <a:off x="0" y="1464469"/>
            <a:ext cx="30480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6092"/>
              </a:buClr>
              <a:buSzPts val="2800"/>
              <a:buFont typeface="Calibri"/>
              <a:buNone/>
            </a:pPr>
            <a:r>
              <a:rPr b="0" i="0" lang="en-US" sz="2700" u="none">
                <a:solidFill>
                  <a:srgbClr val="376092"/>
                </a:solidFill>
                <a:latin typeface="Calibri"/>
                <a:ea typeface="Calibri"/>
                <a:cs typeface="Calibri"/>
                <a:sym typeface="Calibri"/>
              </a:rPr>
              <a:t>Neighborhood</a:t>
            </a:r>
            <a:br>
              <a:rPr b="0" i="0" lang="en-US" sz="2700" u="none">
                <a:solidFill>
                  <a:srgbClr val="37609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700" u="none">
                <a:solidFill>
                  <a:srgbClr val="376092"/>
                </a:solidFill>
                <a:latin typeface="Calibri"/>
                <a:ea typeface="Calibri"/>
                <a:cs typeface="Calibri"/>
                <a:sym typeface="Calibri"/>
              </a:rPr>
              <a:t>Overlap</a:t>
            </a:r>
            <a:endParaRPr sz="1300"/>
          </a:p>
        </p:txBody>
      </p:sp>
      <p:sp>
        <p:nvSpPr>
          <p:cNvPr id="777" name="Google Shape;777;p59"/>
          <p:cNvSpPr txBox="1"/>
          <p:nvPr/>
        </p:nvSpPr>
        <p:spPr>
          <a:xfrm>
            <a:off x="304800" y="3412053"/>
            <a:ext cx="24384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Onnela et al.'s findings</a:t>
            </a:r>
            <a:endParaRPr/>
          </a:p>
        </p:txBody>
      </p:sp>
      <p:sp>
        <p:nvSpPr>
          <p:cNvPr id="778" name="Google Shape;778;p59"/>
          <p:cNvSpPr txBox="1"/>
          <p:nvPr/>
        </p:nvSpPr>
        <p:spPr>
          <a:xfrm>
            <a:off x="6651050" y="1502550"/>
            <a:ext cx="2068500" cy="70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Q: What's happening here?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A: We're not sure. Unusual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phone usage?</a:t>
            </a:r>
            <a:endParaRPr/>
          </a:p>
        </p:txBody>
      </p:sp>
      <p:sp>
        <p:nvSpPr>
          <p:cNvPr id="779" name="Google Shape;779;p59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0" name="Google Shape;780;p59"/>
          <p:cNvSpPr txBox="1"/>
          <p:nvPr/>
        </p:nvSpPr>
        <p:spPr>
          <a:xfrm>
            <a:off x="34075" y="4345250"/>
            <a:ext cx="89634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[EK10] Fig 3.7. A plot of the neighborhood overlap of edges as a function of their percentile in the sorted order of all edges by tie strength.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6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Removing Ties</a:t>
            </a:r>
            <a:endParaRPr/>
          </a:p>
        </p:txBody>
      </p:sp>
      <p:sp>
        <p:nvSpPr>
          <p:cNvPr id="786" name="Google Shape;786;p60"/>
          <p:cNvSpPr txBox="1"/>
          <p:nvPr>
            <p:ph idx="1" type="body"/>
          </p:nvPr>
        </p:nvSpPr>
        <p:spPr>
          <a:xfrm>
            <a:off x="457200" y="1200150"/>
            <a:ext cx="8229600" cy="3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84% of cell phone graph nodes lay in a single giant component</a:t>
            </a:r>
            <a:endParaRPr sz="2800"/>
          </a:p>
          <a:p>
            <a:pPr indent="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175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weak ties link strongly connected components?</a:t>
            </a:r>
            <a:endParaRPr sz="2800"/>
          </a:p>
          <a:p>
            <a:pPr indent="-2603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Removed edges one at a time starting with strongest edges → giant component slowly erodes</a:t>
            </a:r>
            <a:endParaRPr sz="2400"/>
          </a:p>
          <a:p>
            <a:pPr indent="-2603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Removed edges starting with weakest edges → giant component shrank quicker, remnants broke apart quickly once critical weak edges removed</a:t>
            </a:r>
            <a:endParaRPr sz="2400"/>
          </a:p>
        </p:txBody>
      </p:sp>
      <p:sp>
        <p:nvSpPr>
          <p:cNvPr id="787" name="Google Shape;787;p60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 Strength on Facebook</a:t>
            </a:r>
            <a:endParaRPr/>
          </a:p>
        </p:txBody>
      </p:sp>
      <p:sp>
        <p:nvSpPr>
          <p:cNvPr id="793" name="Google Shape;793;p61"/>
          <p:cNvSpPr txBox="1"/>
          <p:nvPr>
            <p:ph idx="1" type="body"/>
          </p:nvPr>
        </p:nvSpPr>
        <p:spPr>
          <a:xfrm>
            <a:off x="457200" y="1200150"/>
            <a:ext cx="8229600" cy="3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•"/>
            </a:pPr>
            <a:r>
              <a:rPr b="0" i="0" lang="en-US" sz="31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Marlow et al., </a:t>
            </a:r>
            <a:r>
              <a:rPr b="0" i="1" lang="en-US" sz="3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Maintained relationships on Facebook</a:t>
            </a:r>
            <a:r>
              <a:rPr b="0" i="1" lang="en-US" sz="31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0" lang="en-US" sz="31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2009</a:t>
            </a:r>
            <a:endParaRPr sz="3100"/>
          </a:p>
          <a:p>
            <a:pPr indent="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-33655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•"/>
            </a:pPr>
            <a:r>
              <a:rPr b="0" i="0" lang="en-US" sz="31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Analyzed tie strength of Facebook users using one month of interactions</a:t>
            </a:r>
            <a:endParaRPr sz="3100"/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1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1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61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8800" y="354806"/>
            <a:ext cx="1485900" cy="4714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francis-moran.com/wp-content/uploads/2011/11/google_plus.png" id="125" name="Google Shape;12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0" y="1785938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aresumefortoday.com/Portals/34101/images/Image-LinkedIn%20graphic.JPG" id="126" name="Google Shape;12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1187" y="3714750"/>
            <a:ext cx="3143250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4800" y="620315"/>
            <a:ext cx="3164681" cy="750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33087" y="2633672"/>
            <a:ext cx="2914650" cy="7500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darhosta.files.wordpress.com/2011/09/flickr.png" id="129" name="Google Shape;129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04837" y="1438231"/>
            <a:ext cx="2471737" cy="746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486400" y="3652838"/>
            <a:ext cx="2286000" cy="94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729412" y="995363"/>
            <a:ext cx="1675209" cy="10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3" name="Google Shape;133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89975" y="2362213"/>
            <a:ext cx="1059050" cy="105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6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Three Categories of Links</a:t>
            </a:r>
            <a:endParaRPr/>
          </a:p>
        </p:txBody>
      </p:sp>
      <p:sp>
        <p:nvSpPr>
          <p:cNvPr id="800" name="Google Shape;800;p62"/>
          <p:cNvSpPr txBox="1"/>
          <p:nvPr>
            <p:ph idx="1" type="body"/>
          </p:nvPr>
        </p:nvSpPr>
        <p:spPr>
          <a:xfrm>
            <a:off x="457200" y="1200150"/>
            <a:ext cx="82296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1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Reciprocal/Mutual</a:t>
            </a: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messages sent both ways</a:t>
            </a:r>
            <a:endParaRPr/>
          </a:p>
          <a:p>
            <a:pPr indent="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i="1" sz="1000"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1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One-way</a:t>
            </a: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at least one message sent (friend may or may not have reciprocated)</a:t>
            </a:r>
            <a:endParaRPr/>
          </a:p>
          <a:p>
            <a:pPr indent="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i="1" sz="1000"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1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Maintained</a:t>
            </a: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user clicked on </a:t>
            </a:r>
            <a:r>
              <a:rPr lang="en-US"/>
              <a:t>f</a:t>
            </a: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riend's content (from feed) or profile more than once</a:t>
            </a:r>
            <a:endParaRPr/>
          </a:p>
          <a:p>
            <a: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62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63"/>
          <p:cNvSpPr txBox="1"/>
          <p:nvPr>
            <p:ph type="title"/>
          </p:nvPr>
        </p:nvSpPr>
        <p:spPr>
          <a:xfrm>
            <a:off x="76200" y="159550"/>
            <a:ext cx="2514600" cy="14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Typical User's Network</a:t>
            </a:r>
            <a:endParaRPr/>
          </a:p>
        </p:txBody>
      </p:sp>
      <p:pic>
        <p:nvPicPr>
          <p:cNvPr id="807" name="Google Shape;807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6550" y="159544"/>
            <a:ext cx="4100513" cy="46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63"/>
          <p:cNvSpPr txBox="1"/>
          <p:nvPr/>
        </p:nvSpPr>
        <p:spPr>
          <a:xfrm>
            <a:off x="76200" y="4640050"/>
            <a:ext cx="32799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u="sng">
                <a:solidFill>
                  <a:schemeClr val="hlink"/>
                </a:solidFill>
                <a:hlinkClick r:id="rId4"/>
              </a:rPr>
              <a:t>Maintained Relationships on Facebook</a:t>
            </a:r>
            <a:endParaRPr/>
          </a:p>
        </p:txBody>
      </p:sp>
      <p:sp>
        <p:nvSpPr>
          <p:cNvPr id="809" name="Google Shape;809;p63"/>
          <p:cNvSpPr/>
          <p:nvPr/>
        </p:nvSpPr>
        <p:spPr>
          <a:xfrm>
            <a:off x="3019400" y="423625"/>
            <a:ext cx="1379100" cy="726000"/>
          </a:xfrm>
          <a:prstGeom prst="ellipse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63"/>
          <p:cNvSpPr/>
          <p:nvPr/>
        </p:nvSpPr>
        <p:spPr>
          <a:xfrm>
            <a:off x="4151450" y="640025"/>
            <a:ext cx="763800" cy="1153500"/>
          </a:xfrm>
          <a:prstGeom prst="ellipse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63"/>
          <p:cNvSpPr/>
          <p:nvPr/>
        </p:nvSpPr>
        <p:spPr>
          <a:xfrm rot="-8720335">
            <a:off x="2541634" y="752497"/>
            <a:ext cx="127655" cy="1538077"/>
          </a:xfrm>
          <a:custGeom>
            <a:rect b="b" l="l" r="r" t="t"/>
            <a:pathLst>
              <a:path extrusionOk="0" h="120000" w="120000">
                <a:moveTo>
                  <a:pt x="120000" y="0"/>
                </a:moveTo>
                <a:cubicBezTo>
                  <a:pt x="118333" y="21250"/>
                  <a:pt x="116666" y="42500"/>
                  <a:pt x="100000" y="51428"/>
                </a:cubicBezTo>
                <a:cubicBezTo>
                  <a:pt x="83333" y="60357"/>
                  <a:pt x="36666" y="42142"/>
                  <a:pt x="20000" y="53571"/>
                </a:cubicBezTo>
                <a:cubicBezTo>
                  <a:pt x="3333" y="65000"/>
                  <a:pt x="1666" y="92500"/>
                  <a:pt x="0" y="120000"/>
                </a:cubicBezTo>
              </a:path>
            </a:pathLst>
          </a:cu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63"/>
          <p:cNvSpPr/>
          <p:nvPr/>
        </p:nvSpPr>
        <p:spPr>
          <a:xfrm rot="-8119477">
            <a:off x="3128059" y="808274"/>
            <a:ext cx="299535" cy="1682495"/>
          </a:xfrm>
          <a:custGeom>
            <a:rect b="b" l="l" r="r" t="t"/>
            <a:pathLst>
              <a:path extrusionOk="0" h="120000" w="120000">
                <a:moveTo>
                  <a:pt x="120000" y="0"/>
                </a:moveTo>
                <a:cubicBezTo>
                  <a:pt x="118333" y="21250"/>
                  <a:pt x="116666" y="42500"/>
                  <a:pt x="100000" y="51428"/>
                </a:cubicBezTo>
                <a:cubicBezTo>
                  <a:pt x="83333" y="60357"/>
                  <a:pt x="36666" y="42142"/>
                  <a:pt x="20000" y="53571"/>
                </a:cubicBezTo>
                <a:cubicBezTo>
                  <a:pt x="3333" y="65000"/>
                  <a:pt x="1666" y="92500"/>
                  <a:pt x="0" y="120000"/>
                </a:cubicBezTo>
              </a:path>
            </a:pathLst>
          </a:cu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63"/>
          <p:cNvSpPr txBox="1"/>
          <p:nvPr/>
        </p:nvSpPr>
        <p:spPr>
          <a:xfrm>
            <a:off x="852821" y="1793584"/>
            <a:ext cx="2249996" cy="522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College &amp; high school friends?</a:t>
            </a:r>
            <a:endParaRPr/>
          </a:p>
        </p:txBody>
      </p:sp>
      <p:sp>
        <p:nvSpPr>
          <p:cNvPr id="814" name="Google Shape;814;p63"/>
          <p:cNvSpPr/>
          <p:nvPr/>
        </p:nvSpPr>
        <p:spPr>
          <a:xfrm>
            <a:off x="5985477" y="755975"/>
            <a:ext cx="804900" cy="639000"/>
          </a:xfrm>
          <a:prstGeom prst="ellipse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63"/>
          <p:cNvSpPr txBox="1"/>
          <p:nvPr/>
        </p:nvSpPr>
        <p:spPr>
          <a:xfrm>
            <a:off x="6061675" y="1764952"/>
            <a:ext cx="2170175" cy="781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Less </a:t>
            </a:r>
            <a:br>
              <a:rPr b="0" i="0" lang="en-US" sz="2400" u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interest</a:t>
            </a:r>
            <a:endParaRPr/>
          </a:p>
        </p:txBody>
      </p:sp>
      <p:sp>
        <p:nvSpPr>
          <p:cNvPr id="816" name="Google Shape;816;p63"/>
          <p:cNvSpPr/>
          <p:nvPr/>
        </p:nvSpPr>
        <p:spPr>
          <a:xfrm rot="9622246">
            <a:off x="6719440" y="1295952"/>
            <a:ext cx="141100" cy="626976"/>
          </a:xfrm>
          <a:custGeom>
            <a:rect b="b" l="l" r="r" t="t"/>
            <a:pathLst>
              <a:path extrusionOk="0" h="120000" w="120000">
                <a:moveTo>
                  <a:pt x="120000" y="0"/>
                </a:moveTo>
                <a:cubicBezTo>
                  <a:pt x="118333" y="21250"/>
                  <a:pt x="116666" y="42500"/>
                  <a:pt x="100000" y="51428"/>
                </a:cubicBezTo>
                <a:cubicBezTo>
                  <a:pt x="83333" y="60357"/>
                  <a:pt x="36666" y="42142"/>
                  <a:pt x="20000" y="53571"/>
                </a:cubicBezTo>
                <a:cubicBezTo>
                  <a:pt x="3333" y="65000"/>
                  <a:pt x="1666" y="92500"/>
                  <a:pt x="0" y="120000"/>
                </a:cubicBezTo>
              </a:path>
            </a:pathLst>
          </a:cu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63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8" name="Google Shape;818;p63"/>
          <p:cNvSpPr txBox="1"/>
          <p:nvPr/>
        </p:nvSpPr>
        <p:spPr>
          <a:xfrm>
            <a:off x="255025" y="4068319"/>
            <a:ext cx="25146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[EK10] Fig 3.8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Limits to Maintaining Relationships</a:t>
            </a:r>
            <a:endParaRPr/>
          </a:p>
        </p:txBody>
      </p:sp>
      <p:sp>
        <p:nvSpPr>
          <p:cNvPr id="824" name="Google Shape;824;p64"/>
          <p:cNvSpPr txBox="1"/>
          <p:nvPr>
            <p:ph idx="1" type="body"/>
          </p:nvPr>
        </p:nvSpPr>
        <p:spPr>
          <a:xfrm>
            <a:off x="457200" y="1200150"/>
            <a:ext cx="3657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0" i="1" lang="en-US" sz="2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Reciprocal</a:t>
            </a:r>
            <a:r>
              <a:rPr b="0" i="0" lang="en-US" sz="2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messages sent both ways</a:t>
            </a:r>
            <a:endParaRPr sz="2800"/>
          </a:p>
          <a:p>
            <a:pPr indent="-31750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0" i="1" lang="en-US" sz="2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One-way</a:t>
            </a:r>
            <a:r>
              <a:rPr b="0" i="0" lang="en-US" sz="2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at least one message sent</a:t>
            </a:r>
            <a:endParaRPr sz="2800"/>
          </a:p>
          <a:p>
            <a:pPr indent="-31750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0" i="1" lang="en-US" sz="2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Maintained</a:t>
            </a:r>
            <a:r>
              <a:rPr b="0" i="0" lang="en-US" sz="2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user clicked on Friend's content (from feed) or profile more than once</a:t>
            </a:r>
            <a:endParaRPr sz="2800"/>
          </a:p>
        </p:txBody>
      </p:sp>
      <p:pic>
        <p:nvPicPr>
          <p:cNvPr descr="active-network-size" id="825" name="Google Shape;82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7700" y="1271513"/>
            <a:ext cx="3371850" cy="3270646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64"/>
          <p:cNvSpPr/>
          <p:nvPr/>
        </p:nvSpPr>
        <p:spPr>
          <a:xfrm>
            <a:off x="7231925" y="1320302"/>
            <a:ext cx="174000" cy="554700"/>
          </a:xfrm>
          <a:custGeom>
            <a:rect b="b" l="l" r="r" t="t"/>
            <a:pathLst>
              <a:path extrusionOk="0" h="120000" w="120000">
                <a:moveTo>
                  <a:pt x="120000" y="0"/>
                </a:moveTo>
                <a:cubicBezTo>
                  <a:pt x="118333" y="21250"/>
                  <a:pt x="116666" y="42500"/>
                  <a:pt x="100000" y="51428"/>
                </a:cubicBezTo>
                <a:cubicBezTo>
                  <a:pt x="83333" y="60357"/>
                  <a:pt x="36666" y="42142"/>
                  <a:pt x="20000" y="53571"/>
                </a:cubicBezTo>
                <a:cubicBezTo>
                  <a:pt x="3333" y="65000"/>
                  <a:pt x="1666" y="92500"/>
                  <a:pt x="0" y="120000"/>
                </a:cubicBezTo>
              </a:path>
            </a:pathLst>
          </a:cu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64"/>
          <p:cNvSpPr txBox="1"/>
          <p:nvPr/>
        </p:nvSpPr>
        <p:spPr>
          <a:xfrm>
            <a:off x="5590400" y="866825"/>
            <a:ext cx="28305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passive engagement</a:t>
            </a:r>
            <a:endParaRPr/>
          </a:p>
        </p:txBody>
      </p:sp>
      <p:sp>
        <p:nvSpPr>
          <p:cNvPr id="828" name="Google Shape;828;p64"/>
          <p:cNvSpPr/>
          <p:nvPr/>
        </p:nvSpPr>
        <p:spPr>
          <a:xfrm flipH="1" rot="-10436518">
            <a:off x="6814121" y="3157012"/>
            <a:ext cx="201827" cy="1310509"/>
          </a:xfrm>
          <a:custGeom>
            <a:rect b="b" l="l" r="r" t="t"/>
            <a:pathLst>
              <a:path extrusionOk="0" h="120000" w="120000">
                <a:moveTo>
                  <a:pt x="120000" y="0"/>
                </a:moveTo>
                <a:cubicBezTo>
                  <a:pt x="118333" y="21250"/>
                  <a:pt x="116666" y="42500"/>
                  <a:pt x="100000" y="51428"/>
                </a:cubicBezTo>
                <a:cubicBezTo>
                  <a:pt x="83333" y="60357"/>
                  <a:pt x="36666" y="42142"/>
                  <a:pt x="20000" y="53571"/>
                </a:cubicBezTo>
                <a:cubicBezTo>
                  <a:pt x="3333" y="65000"/>
                  <a:pt x="1666" y="92500"/>
                  <a:pt x="0" y="120000"/>
                </a:cubicBezTo>
              </a:path>
            </a:pathLst>
          </a:custGeom>
          <a:noFill/>
          <a:ln cap="flat" cmpd="sng" w="25400">
            <a:solidFill>
              <a:srgbClr val="C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64"/>
          <p:cNvSpPr txBox="1"/>
          <p:nvPr/>
        </p:nvSpPr>
        <p:spPr>
          <a:xfrm>
            <a:off x="5251200" y="4384227"/>
            <a:ext cx="36096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None/>
            </a:pPr>
            <a:r>
              <a:rPr b="0" i="0" lang="en-US" sz="2200" u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Can't keep up with everyone!</a:t>
            </a:r>
            <a:endParaRPr sz="2200"/>
          </a:p>
        </p:txBody>
      </p:sp>
      <p:sp>
        <p:nvSpPr>
          <p:cNvPr id="830" name="Google Shape;830;p64"/>
          <p:cNvSpPr/>
          <p:nvPr/>
        </p:nvSpPr>
        <p:spPr>
          <a:xfrm flipH="1" rot="-10440277">
            <a:off x="7275706" y="3451325"/>
            <a:ext cx="132123" cy="945373"/>
          </a:xfrm>
          <a:custGeom>
            <a:rect b="b" l="l" r="r" t="t"/>
            <a:pathLst>
              <a:path extrusionOk="0" h="120000" w="120000">
                <a:moveTo>
                  <a:pt x="120000" y="0"/>
                </a:moveTo>
                <a:cubicBezTo>
                  <a:pt x="118333" y="21250"/>
                  <a:pt x="116666" y="42500"/>
                  <a:pt x="100000" y="51428"/>
                </a:cubicBezTo>
                <a:cubicBezTo>
                  <a:pt x="83333" y="60357"/>
                  <a:pt x="36666" y="42142"/>
                  <a:pt x="20000" y="53571"/>
                </a:cubicBezTo>
                <a:cubicBezTo>
                  <a:pt x="3333" y="65000"/>
                  <a:pt x="1666" y="92500"/>
                  <a:pt x="0" y="120000"/>
                </a:cubicBezTo>
              </a:path>
            </a:pathLst>
          </a:custGeom>
          <a:noFill/>
          <a:ln cap="flat" cmpd="sng" w="25400">
            <a:solidFill>
              <a:srgbClr val="C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64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2" name="Google Shape;832;p64"/>
          <p:cNvSpPr txBox="1"/>
          <p:nvPr/>
        </p:nvSpPr>
        <p:spPr>
          <a:xfrm>
            <a:off x="3267075" y="4204013"/>
            <a:ext cx="16860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[EK10] Fig 3.9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64"/>
          <p:cNvSpPr txBox="1"/>
          <p:nvPr/>
        </p:nvSpPr>
        <p:spPr>
          <a:xfrm>
            <a:off x="76200" y="4640050"/>
            <a:ext cx="32799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u="sng">
                <a:solidFill>
                  <a:schemeClr val="hlink"/>
                </a:solidFill>
                <a:hlinkClick r:id="rId4"/>
              </a:rPr>
              <a:t>Maintained Relationships on Facebook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 Strength on Twitter</a:t>
            </a:r>
            <a:endParaRPr/>
          </a:p>
        </p:txBody>
      </p:sp>
      <p:sp>
        <p:nvSpPr>
          <p:cNvPr id="839" name="Google Shape;839;p65"/>
          <p:cNvSpPr txBox="1"/>
          <p:nvPr>
            <p:ph idx="1" type="body"/>
          </p:nvPr>
        </p:nvSpPr>
        <p:spPr>
          <a:xfrm>
            <a:off x="457200" y="1200150"/>
            <a:ext cx="82296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0" i="0" lang="en-US" sz="2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Analyzed tie strength of 211,024 active Twitter users during observation period</a:t>
            </a:r>
            <a:endParaRPr sz="2600"/>
          </a:p>
          <a:p>
            <a:pPr indent="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  <a:p>
            <a:pPr indent="-3048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1" i="0" lang="en-US" sz="2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Followees</a:t>
            </a:r>
            <a:r>
              <a:rPr b="0" i="0" lang="en-US" sz="2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people being followed</a:t>
            </a:r>
            <a:endParaRPr sz="2600"/>
          </a:p>
          <a:p>
            <a:pPr indent="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  <a:p>
            <a:pPr indent="-3048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1" i="0" lang="en-US" sz="2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Friend</a:t>
            </a:r>
            <a:r>
              <a:rPr b="0" i="0" lang="en-US" sz="2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person who user has directed at least </a:t>
            </a:r>
            <a:r>
              <a:rPr lang="en-US" sz="2600"/>
              <a:t>2</a:t>
            </a:r>
            <a:r>
              <a:rPr b="0" i="0" lang="en-US" sz="2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tweets to (strong ties)</a:t>
            </a:r>
            <a:endParaRPr sz="2600"/>
          </a:p>
        </p:txBody>
      </p:sp>
      <p:sp>
        <p:nvSpPr>
          <p:cNvPr id="840" name="Google Shape;840;p65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1" name="Google Shape;841;p65"/>
          <p:cNvSpPr txBox="1"/>
          <p:nvPr/>
        </p:nvSpPr>
        <p:spPr>
          <a:xfrm>
            <a:off x="0" y="4564069"/>
            <a:ext cx="90606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Huberman et al., 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Social networks that matter: Twitter under the microscope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Monday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Jan 2009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6" name="Google Shape;84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488" y="966081"/>
            <a:ext cx="5139658" cy="3535707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6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Friends vs. Followees</a:t>
            </a:r>
            <a:endParaRPr/>
          </a:p>
        </p:txBody>
      </p:sp>
      <p:sp>
        <p:nvSpPr>
          <p:cNvPr id="848" name="Google Shape;848;p66"/>
          <p:cNvSpPr/>
          <p:nvPr/>
        </p:nvSpPr>
        <p:spPr>
          <a:xfrm flipH="1" rot="-10439968">
            <a:off x="5228568" y="2011243"/>
            <a:ext cx="212364" cy="468684"/>
          </a:xfrm>
          <a:custGeom>
            <a:rect b="b" l="l" r="r" t="t"/>
            <a:pathLst>
              <a:path extrusionOk="0" h="120000" w="120000">
                <a:moveTo>
                  <a:pt x="120000" y="0"/>
                </a:moveTo>
                <a:cubicBezTo>
                  <a:pt x="118333" y="21250"/>
                  <a:pt x="116666" y="42500"/>
                  <a:pt x="100000" y="51428"/>
                </a:cubicBezTo>
                <a:cubicBezTo>
                  <a:pt x="83333" y="60357"/>
                  <a:pt x="36666" y="42142"/>
                  <a:pt x="20000" y="53571"/>
                </a:cubicBezTo>
                <a:cubicBezTo>
                  <a:pt x="3333" y="65000"/>
                  <a:pt x="1666" y="92500"/>
                  <a:pt x="0" y="120000"/>
                </a:cubicBezTo>
              </a:path>
            </a:pathLst>
          </a:custGeom>
          <a:noFill/>
          <a:ln cap="flat" cmpd="sng" w="25400">
            <a:solidFill>
              <a:srgbClr val="C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66"/>
          <p:cNvSpPr txBox="1"/>
          <p:nvPr/>
        </p:nvSpPr>
        <p:spPr>
          <a:xfrm>
            <a:off x="3745225" y="2347009"/>
            <a:ext cx="3967500" cy="522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Limit on the number of strong ties a user can maintain</a:t>
            </a:r>
            <a:endParaRPr/>
          </a:p>
        </p:txBody>
      </p:sp>
      <p:sp>
        <p:nvSpPr>
          <p:cNvPr id="850" name="Google Shape;850;p66"/>
          <p:cNvSpPr/>
          <p:nvPr/>
        </p:nvSpPr>
        <p:spPr>
          <a:xfrm>
            <a:off x="3495427" y="1236150"/>
            <a:ext cx="3302700" cy="725700"/>
          </a:xfrm>
          <a:prstGeom prst="ellipse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66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2" name="Google Shape;852;p66"/>
          <p:cNvSpPr txBox="1"/>
          <p:nvPr/>
        </p:nvSpPr>
        <p:spPr>
          <a:xfrm>
            <a:off x="13" y="4577869"/>
            <a:ext cx="90606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Huberman et al., </a:t>
            </a:r>
            <a:r>
              <a:rPr lang="en-US" sz="1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Social networks that matter: Twitter under the microscope</a:t>
            </a: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Monday</a:t>
            </a: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Jan 2009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67"/>
          <p:cNvSpPr txBox="1"/>
          <p:nvPr>
            <p:ph type="title"/>
          </p:nvPr>
        </p:nvSpPr>
        <p:spPr>
          <a:xfrm>
            <a:off x="381000" y="1714500"/>
            <a:ext cx="8229600" cy="16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let's look at the edges to see which </a:t>
            </a:r>
            <a:r>
              <a:rPr b="0" i="1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nodes</a:t>
            </a: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are “important”…</a:t>
            </a:r>
            <a:endParaRPr/>
          </a:p>
        </p:txBody>
      </p:sp>
      <p:sp>
        <p:nvSpPr>
          <p:cNvPr id="858" name="Google Shape;858;p67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Edge Embeddedness</a:t>
            </a:r>
            <a:endParaRPr/>
          </a:p>
        </p:txBody>
      </p:sp>
      <p:sp>
        <p:nvSpPr>
          <p:cNvPr id="864" name="Google Shape;864;p68"/>
          <p:cNvSpPr txBox="1"/>
          <p:nvPr>
            <p:ph idx="1" type="body"/>
          </p:nvPr>
        </p:nvSpPr>
        <p:spPr>
          <a:xfrm>
            <a:off x="457200" y="1200150"/>
            <a:ext cx="8229600" cy="3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Defined as the number of common neighbors shared by two endpoints</a:t>
            </a:r>
            <a:endParaRPr sz="2800"/>
          </a:p>
          <a:p>
            <a:pPr indent="-1397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Equal to numerator in neighborhood overlap</a:t>
            </a:r>
            <a:endParaRPr sz="2800"/>
          </a:p>
          <a:p>
            <a:pPr indent="-3175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 bridges have embeddedness of zero</a:t>
            </a:r>
            <a:endParaRPr b="0" i="0" sz="2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68"/>
          <p:cNvSpPr/>
          <p:nvPr/>
        </p:nvSpPr>
        <p:spPr>
          <a:xfrm>
            <a:off x="2333625" y="2131219"/>
            <a:ext cx="609600" cy="4464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866" name="Google Shape;866;p68"/>
          <p:cNvSpPr/>
          <p:nvPr/>
        </p:nvSpPr>
        <p:spPr>
          <a:xfrm>
            <a:off x="2333625" y="2897981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/>
          </a:p>
        </p:txBody>
      </p:sp>
      <p:sp>
        <p:nvSpPr>
          <p:cNvPr id="867" name="Google Shape;867;p68"/>
          <p:cNvSpPr/>
          <p:nvPr/>
        </p:nvSpPr>
        <p:spPr>
          <a:xfrm>
            <a:off x="1143000" y="2531269"/>
            <a:ext cx="609600" cy="4464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868" name="Google Shape;868;p68"/>
          <p:cNvSpPr/>
          <p:nvPr/>
        </p:nvSpPr>
        <p:spPr>
          <a:xfrm>
            <a:off x="3397250" y="2531269"/>
            <a:ext cx="609600" cy="4464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/>
          </a:p>
        </p:txBody>
      </p:sp>
      <p:cxnSp>
        <p:nvCxnSpPr>
          <p:cNvPr id="869" name="Google Shape;869;p68"/>
          <p:cNvCxnSpPr/>
          <p:nvPr/>
        </p:nvCxnSpPr>
        <p:spPr>
          <a:xfrm rot="10800000">
            <a:off x="1663725" y="2912128"/>
            <a:ext cx="669900" cy="2085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870" name="Google Shape;870;p68"/>
          <p:cNvCxnSpPr/>
          <p:nvPr/>
        </p:nvCxnSpPr>
        <p:spPr>
          <a:xfrm flipH="1">
            <a:off x="2943150" y="2912269"/>
            <a:ext cx="543000" cy="2085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871" name="Google Shape;871;p68"/>
          <p:cNvCxnSpPr/>
          <p:nvPr/>
        </p:nvCxnSpPr>
        <p:spPr>
          <a:xfrm flipH="1">
            <a:off x="1663725" y="2355056"/>
            <a:ext cx="669900" cy="2418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872" name="Google Shape;872;p68"/>
          <p:cNvCxnSpPr/>
          <p:nvPr/>
        </p:nvCxnSpPr>
        <p:spPr>
          <a:xfrm rot="10800000">
            <a:off x="2943150" y="2354953"/>
            <a:ext cx="543000" cy="2418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873" name="Google Shape;873;p68"/>
          <p:cNvCxnSpPr/>
          <p:nvPr/>
        </p:nvCxnSpPr>
        <p:spPr>
          <a:xfrm rot="10800000">
            <a:off x="2638425" y="2577580"/>
            <a:ext cx="0" cy="3204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874" name="Google Shape;874;p68"/>
          <p:cNvSpPr txBox="1"/>
          <p:nvPr/>
        </p:nvSpPr>
        <p:spPr>
          <a:xfrm>
            <a:off x="4495800" y="2403871"/>
            <a:ext cx="39624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Embeddedness of A-B = 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Embeddedness of A-C = 2</a:t>
            </a:r>
            <a:endParaRPr/>
          </a:p>
        </p:txBody>
      </p:sp>
      <p:sp>
        <p:nvSpPr>
          <p:cNvPr id="875" name="Google Shape;875;p68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Edge Embeddedness </a:t>
            </a: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  <a:endParaRPr/>
          </a:p>
        </p:txBody>
      </p:sp>
      <p:cxnSp>
        <p:nvCxnSpPr>
          <p:cNvPr id="881" name="Google Shape;881;p69"/>
          <p:cNvCxnSpPr/>
          <p:nvPr/>
        </p:nvCxnSpPr>
        <p:spPr>
          <a:xfrm rot="10800000">
            <a:off x="1587512" y="3339599"/>
            <a:ext cx="1230300" cy="7371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882" name="Google Shape;882;p69"/>
          <p:cNvCxnSpPr/>
          <p:nvPr/>
        </p:nvCxnSpPr>
        <p:spPr>
          <a:xfrm rot="10800000">
            <a:off x="1676425" y="4235053"/>
            <a:ext cx="10509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883" name="Google Shape;883;p69"/>
          <p:cNvCxnSpPr/>
          <p:nvPr/>
        </p:nvCxnSpPr>
        <p:spPr>
          <a:xfrm rot="10800000">
            <a:off x="3032125" y="3405206"/>
            <a:ext cx="0" cy="607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884" name="Google Shape;884;p69"/>
          <p:cNvSpPr/>
          <p:nvPr/>
        </p:nvSpPr>
        <p:spPr>
          <a:xfrm>
            <a:off x="2727325" y="2959894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885" name="Google Shape;885;p69"/>
          <p:cNvSpPr/>
          <p:nvPr/>
        </p:nvSpPr>
        <p:spPr>
          <a:xfrm>
            <a:off x="2727325" y="4012406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6" name="Google Shape;886;p69"/>
          <p:cNvCxnSpPr/>
          <p:nvPr/>
        </p:nvCxnSpPr>
        <p:spPr>
          <a:xfrm flipH="1" rot="10800000">
            <a:off x="3336925" y="2956340"/>
            <a:ext cx="1025400" cy="226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887" name="Google Shape;887;p69"/>
          <p:cNvCxnSpPr/>
          <p:nvPr/>
        </p:nvCxnSpPr>
        <p:spPr>
          <a:xfrm rot="10800000">
            <a:off x="1676425" y="3182540"/>
            <a:ext cx="10509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888" name="Google Shape;888;p69"/>
          <p:cNvCxnSpPr/>
          <p:nvPr/>
        </p:nvCxnSpPr>
        <p:spPr>
          <a:xfrm rot="10800000">
            <a:off x="1371600" y="3405206"/>
            <a:ext cx="0" cy="607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889" name="Google Shape;889;p69"/>
          <p:cNvSpPr/>
          <p:nvPr/>
        </p:nvSpPr>
        <p:spPr>
          <a:xfrm>
            <a:off x="5829300" y="2902744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/>
          </a:p>
        </p:txBody>
      </p:sp>
      <p:sp>
        <p:nvSpPr>
          <p:cNvPr id="890" name="Google Shape;890;p69"/>
          <p:cNvSpPr/>
          <p:nvPr/>
        </p:nvSpPr>
        <p:spPr>
          <a:xfrm>
            <a:off x="5829300" y="3955256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69"/>
          <p:cNvSpPr/>
          <p:nvPr/>
        </p:nvSpPr>
        <p:spPr>
          <a:xfrm>
            <a:off x="1066800" y="2959894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69"/>
          <p:cNvSpPr/>
          <p:nvPr/>
        </p:nvSpPr>
        <p:spPr>
          <a:xfrm>
            <a:off x="1066800" y="4012406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69"/>
          <p:cNvSpPr/>
          <p:nvPr/>
        </p:nvSpPr>
        <p:spPr>
          <a:xfrm>
            <a:off x="7467600" y="2902744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69"/>
          <p:cNvSpPr/>
          <p:nvPr/>
        </p:nvSpPr>
        <p:spPr>
          <a:xfrm>
            <a:off x="7467600" y="3955256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5" name="Google Shape;895;p69"/>
          <p:cNvCxnSpPr/>
          <p:nvPr/>
        </p:nvCxnSpPr>
        <p:spPr>
          <a:xfrm flipH="1" rot="10800000">
            <a:off x="1587500" y="3339599"/>
            <a:ext cx="1230300" cy="7371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896" name="Google Shape;896;p69"/>
          <p:cNvCxnSpPr/>
          <p:nvPr/>
        </p:nvCxnSpPr>
        <p:spPr>
          <a:xfrm rot="10800000">
            <a:off x="6349900" y="3282449"/>
            <a:ext cx="1206600" cy="7371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897" name="Google Shape;897;p69"/>
          <p:cNvCxnSpPr/>
          <p:nvPr/>
        </p:nvCxnSpPr>
        <p:spPr>
          <a:xfrm flipH="1" rot="10800000">
            <a:off x="6350000" y="3282449"/>
            <a:ext cx="1206600" cy="7371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898" name="Google Shape;898;p69"/>
          <p:cNvCxnSpPr/>
          <p:nvPr/>
        </p:nvCxnSpPr>
        <p:spPr>
          <a:xfrm rot="10800000">
            <a:off x="6134100" y="3348056"/>
            <a:ext cx="0" cy="607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899" name="Google Shape;899;p69"/>
          <p:cNvCxnSpPr/>
          <p:nvPr/>
        </p:nvCxnSpPr>
        <p:spPr>
          <a:xfrm rot="10800000">
            <a:off x="7772400" y="3348056"/>
            <a:ext cx="0" cy="607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900" name="Google Shape;900;p69"/>
          <p:cNvCxnSpPr/>
          <p:nvPr/>
        </p:nvCxnSpPr>
        <p:spPr>
          <a:xfrm rot="10800000">
            <a:off x="6438900" y="3125390"/>
            <a:ext cx="10287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901" name="Google Shape;901;p69"/>
          <p:cNvCxnSpPr/>
          <p:nvPr/>
        </p:nvCxnSpPr>
        <p:spPr>
          <a:xfrm>
            <a:off x="6438900" y="4177903"/>
            <a:ext cx="10287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902" name="Google Shape;902;p69"/>
          <p:cNvSpPr/>
          <p:nvPr/>
        </p:nvSpPr>
        <p:spPr>
          <a:xfrm flipH="1" rot="9083372">
            <a:off x="3505979" y="3198707"/>
            <a:ext cx="195467" cy="839937"/>
          </a:xfrm>
          <a:custGeom>
            <a:rect b="b" l="l" r="r" t="t"/>
            <a:pathLst>
              <a:path extrusionOk="0" h="120000" w="120000">
                <a:moveTo>
                  <a:pt x="120000" y="0"/>
                </a:moveTo>
                <a:cubicBezTo>
                  <a:pt x="118333" y="21250"/>
                  <a:pt x="116666" y="42500"/>
                  <a:pt x="100000" y="51428"/>
                </a:cubicBezTo>
                <a:cubicBezTo>
                  <a:pt x="83333" y="60357"/>
                  <a:pt x="36666" y="42142"/>
                  <a:pt x="20000" y="53571"/>
                </a:cubicBezTo>
                <a:cubicBezTo>
                  <a:pt x="3333" y="65000"/>
                  <a:pt x="1666" y="92500"/>
                  <a:pt x="0" y="120000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69"/>
          <p:cNvSpPr/>
          <p:nvPr/>
        </p:nvSpPr>
        <p:spPr>
          <a:xfrm>
            <a:off x="5032375" y="1085850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69"/>
          <p:cNvSpPr/>
          <p:nvPr/>
        </p:nvSpPr>
        <p:spPr>
          <a:xfrm>
            <a:off x="5032375" y="1851421"/>
            <a:ext cx="609600" cy="4464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/>
          </a:p>
        </p:txBody>
      </p:sp>
      <p:sp>
        <p:nvSpPr>
          <p:cNvPr id="905" name="Google Shape;905;p69"/>
          <p:cNvSpPr/>
          <p:nvPr/>
        </p:nvSpPr>
        <p:spPr>
          <a:xfrm>
            <a:off x="3841750" y="1485900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69"/>
          <p:cNvSpPr/>
          <p:nvPr/>
        </p:nvSpPr>
        <p:spPr>
          <a:xfrm>
            <a:off x="6096000" y="1485900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7" name="Google Shape;907;p69"/>
          <p:cNvCxnSpPr/>
          <p:nvPr/>
        </p:nvCxnSpPr>
        <p:spPr>
          <a:xfrm rot="10800000">
            <a:off x="4362475" y="1866769"/>
            <a:ext cx="669900" cy="2073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908" name="Google Shape;908;p69"/>
          <p:cNvCxnSpPr/>
          <p:nvPr/>
        </p:nvCxnSpPr>
        <p:spPr>
          <a:xfrm flipH="1">
            <a:off x="5641900" y="1866900"/>
            <a:ext cx="543000" cy="2073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909" name="Google Shape;909;p69"/>
          <p:cNvCxnSpPr/>
          <p:nvPr/>
        </p:nvCxnSpPr>
        <p:spPr>
          <a:xfrm flipH="1">
            <a:off x="4362475" y="1308496"/>
            <a:ext cx="669900" cy="243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910" name="Google Shape;910;p69"/>
          <p:cNvCxnSpPr/>
          <p:nvPr/>
        </p:nvCxnSpPr>
        <p:spPr>
          <a:xfrm rot="10800000">
            <a:off x="5641900" y="1308384"/>
            <a:ext cx="543000" cy="243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911" name="Google Shape;911;p69"/>
          <p:cNvCxnSpPr/>
          <p:nvPr/>
        </p:nvCxnSpPr>
        <p:spPr>
          <a:xfrm rot="10800000">
            <a:off x="5337175" y="1531021"/>
            <a:ext cx="0" cy="3204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912" name="Google Shape;912;p69"/>
          <p:cNvCxnSpPr/>
          <p:nvPr/>
        </p:nvCxnSpPr>
        <p:spPr>
          <a:xfrm flipH="1" rot="10800000">
            <a:off x="4883150" y="2297869"/>
            <a:ext cx="453900" cy="5001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913" name="Google Shape;913;p69"/>
          <p:cNvSpPr/>
          <p:nvPr/>
        </p:nvSpPr>
        <p:spPr>
          <a:xfrm>
            <a:off x="4362450" y="2733675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cxnSp>
        <p:nvCxnSpPr>
          <p:cNvPr id="914" name="Google Shape;914;p69"/>
          <p:cNvCxnSpPr/>
          <p:nvPr/>
        </p:nvCxnSpPr>
        <p:spPr>
          <a:xfrm rot="10800000">
            <a:off x="4971900" y="2956190"/>
            <a:ext cx="857400" cy="169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915" name="Google Shape;915;p69"/>
          <p:cNvSpPr/>
          <p:nvPr/>
        </p:nvSpPr>
        <p:spPr>
          <a:xfrm>
            <a:off x="1897062" y="2210990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6" name="Google Shape;916;p69"/>
          <p:cNvCxnSpPr/>
          <p:nvPr/>
        </p:nvCxnSpPr>
        <p:spPr>
          <a:xfrm flipH="1">
            <a:off x="1587562" y="2590800"/>
            <a:ext cx="398400" cy="4347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917" name="Google Shape;917;p69"/>
          <p:cNvCxnSpPr/>
          <p:nvPr/>
        </p:nvCxnSpPr>
        <p:spPr>
          <a:xfrm rot="10800000">
            <a:off x="2417912" y="2590678"/>
            <a:ext cx="399900" cy="4347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918" name="Google Shape;918;p69"/>
          <p:cNvCxnSpPr/>
          <p:nvPr/>
        </p:nvCxnSpPr>
        <p:spPr>
          <a:xfrm rot="10800000">
            <a:off x="2506749" y="2433769"/>
            <a:ext cx="1944600" cy="364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919" name="Google Shape;919;p69"/>
          <p:cNvCxnSpPr/>
          <p:nvPr/>
        </p:nvCxnSpPr>
        <p:spPr>
          <a:xfrm flipH="1" rot="10800000">
            <a:off x="3248025" y="3113399"/>
            <a:ext cx="1203300" cy="9633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920" name="Google Shape;920;p69"/>
          <p:cNvCxnSpPr/>
          <p:nvPr/>
        </p:nvCxnSpPr>
        <p:spPr>
          <a:xfrm flipH="1" rot="10800000">
            <a:off x="1587500" y="2656199"/>
            <a:ext cx="614400" cy="14205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921" name="Google Shape;921;p69"/>
          <p:cNvSpPr txBox="1"/>
          <p:nvPr/>
        </p:nvSpPr>
        <p:spPr>
          <a:xfrm>
            <a:off x="3493300" y="3631622"/>
            <a:ext cx="2270100" cy="8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All edges </a:t>
            </a:r>
            <a:br>
              <a:rPr b="0" i="0" lang="en-US" sz="2400" u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have high embeddedness</a:t>
            </a:r>
            <a:endParaRPr/>
          </a:p>
        </p:txBody>
      </p:sp>
      <p:sp>
        <p:nvSpPr>
          <p:cNvPr id="922" name="Google Shape;922;p69"/>
          <p:cNvSpPr txBox="1"/>
          <p:nvPr/>
        </p:nvSpPr>
        <p:spPr>
          <a:xfrm>
            <a:off x="6634425" y="2108521"/>
            <a:ext cx="24129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Zero embeddedness</a:t>
            </a:r>
            <a:endParaRPr/>
          </a:p>
        </p:txBody>
      </p:sp>
      <p:sp>
        <p:nvSpPr>
          <p:cNvPr id="923" name="Google Shape;923;p69"/>
          <p:cNvSpPr/>
          <p:nvPr/>
        </p:nvSpPr>
        <p:spPr>
          <a:xfrm flipH="1" rot="5957497">
            <a:off x="5820768" y="1806179"/>
            <a:ext cx="182089" cy="1259607"/>
          </a:xfrm>
          <a:custGeom>
            <a:rect b="b" l="l" r="r" t="t"/>
            <a:pathLst>
              <a:path extrusionOk="0" h="120000" w="120000">
                <a:moveTo>
                  <a:pt x="120000" y="0"/>
                </a:moveTo>
                <a:cubicBezTo>
                  <a:pt x="118333" y="21250"/>
                  <a:pt x="116666" y="42500"/>
                  <a:pt x="100000" y="51428"/>
                </a:cubicBezTo>
                <a:cubicBezTo>
                  <a:pt x="83333" y="60357"/>
                  <a:pt x="36666" y="42142"/>
                  <a:pt x="20000" y="53571"/>
                </a:cubicBezTo>
                <a:cubicBezTo>
                  <a:pt x="3333" y="65000"/>
                  <a:pt x="1666" y="92500"/>
                  <a:pt x="0" y="120000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69"/>
          <p:cNvSpPr/>
          <p:nvPr/>
        </p:nvSpPr>
        <p:spPr>
          <a:xfrm flipH="1" rot="3773969">
            <a:off x="5940153" y="2119318"/>
            <a:ext cx="143562" cy="1227511"/>
          </a:xfrm>
          <a:custGeom>
            <a:rect b="b" l="l" r="r" t="t"/>
            <a:pathLst>
              <a:path extrusionOk="0" h="120000" w="120000">
                <a:moveTo>
                  <a:pt x="120000" y="0"/>
                </a:moveTo>
                <a:cubicBezTo>
                  <a:pt x="118333" y="21250"/>
                  <a:pt x="116666" y="42500"/>
                  <a:pt x="100000" y="51428"/>
                </a:cubicBezTo>
                <a:cubicBezTo>
                  <a:pt x="83333" y="60357"/>
                  <a:pt x="36666" y="42142"/>
                  <a:pt x="20000" y="53571"/>
                </a:cubicBezTo>
                <a:cubicBezTo>
                  <a:pt x="3333" y="65000"/>
                  <a:pt x="1666" y="92500"/>
                  <a:pt x="0" y="120000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69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Embeddedness and Trust</a:t>
            </a:r>
            <a:endParaRPr/>
          </a:p>
        </p:txBody>
      </p:sp>
      <p:sp>
        <p:nvSpPr>
          <p:cNvPr id="931" name="Google Shape;931;p70"/>
          <p:cNvSpPr txBox="1"/>
          <p:nvPr>
            <p:ph idx="1" type="body"/>
          </p:nvPr>
        </p:nvSpPr>
        <p:spPr>
          <a:xfrm>
            <a:off x="457200" y="1200150"/>
            <a:ext cx="8229600" cy="3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</a:pPr>
            <a:r>
              <a:rPr b="0" i="0" lang="en-US" sz="2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Research shows that if you and I are connected by an embedded edge (we share a mutual friend), there is more trust and confidence in the integrity of the transactions (social, economic, etc.) between us</a:t>
            </a:r>
            <a:endParaRPr sz="2900"/>
          </a:p>
          <a:p>
            <a:pPr indent="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-32385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</a:pPr>
            <a:r>
              <a:rPr b="0" i="0" lang="en-US" sz="2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I cheat you, our mutual friends are likely to find out, and they are less likely to trust me in the future!</a:t>
            </a:r>
            <a:endParaRPr sz="2900"/>
          </a:p>
          <a:p>
            <a:pPr indent="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-32385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</a:pPr>
            <a:r>
              <a:rPr b="0" i="0" lang="en-US" sz="2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Threat is absent for edges of zero embeddedness; no mutual friends to punish me!</a:t>
            </a:r>
            <a:endParaRPr sz="2900"/>
          </a:p>
        </p:txBody>
      </p:sp>
      <p:sp>
        <p:nvSpPr>
          <p:cNvPr id="932" name="Google Shape;932;p70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7" name="Google Shape;937;p71"/>
          <p:cNvCxnSpPr/>
          <p:nvPr/>
        </p:nvCxnSpPr>
        <p:spPr>
          <a:xfrm rot="10800000">
            <a:off x="1587512" y="2751430"/>
            <a:ext cx="1230300" cy="7371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938" name="Google Shape;938;p71"/>
          <p:cNvCxnSpPr/>
          <p:nvPr/>
        </p:nvCxnSpPr>
        <p:spPr>
          <a:xfrm rot="10800000">
            <a:off x="1676425" y="3645694"/>
            <a:ext cx="10509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939" name="Google Shape;939;p71"/>
          <p:cNvCxnSpPr/>
          <p:nvPr/>
        </p:nvCxnSpPr>
        <p:spPr>
          <a:xfrm rot="10800000">
            <a:off x="3032125" y="2815847"/>
            <a:ext cx="0" cy="607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940" name="Google Shape;940;p71"/>
          <p:cNvSpPr/>
          <p:nvPr/>
        </p:nvSpPr>
        <p:spPr>
          <a:xfrm>
            <a:off x="2727325" y="2370534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941" name="Google Shape;941;p71"/>
          <p:cNvSpPr/>
          <p:nvPr/>
        </p:nvSpPr>
        <p:spPr>
          <a:xfrm>
            <a:off x="2727325" y="3423047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2" name="Google Shape;942;p71"/>
          <p:cNvCxnSpPr/>
          <p:nvPr/>
        </p:nvCxnSpPr>
        <p:spPr>
          <a:xfrm flipH="1" rot="10800000">
            <a:off x="3336925" y="2366981"/>
            <a:ext cx="1025400" cy="226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943" name="Google Shape;943;p71"/>
          <p:cNvCxnSpPr/>
          <p:nvPr/>
        </p:nvCxnSpPr>
        <p:spPr>
          <a:xfrm rot="10800000">
            <a:off x="1676425" y="2593181"/>
            <a:ext cx="10509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944" name="Google Shape;944;p71"/>
          <p:cNvCxnSpPr/>
          <p:nvPr/>
        </p:nvCxnSpPr>
        <p:spPr>
          <a:xfrm rot="10800000">
            <a:off x="1371600" y="2815847"/>
            <a:ext cx="0" cy="607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945" name="Google Shape;945;p71"/>
          <p:cNvSpPr/>
          <p:nvPr/>
        </p:nvSpPr>
        <p:spPr>
          <a:xfrm>
            <a:off x="5829300" y="2313384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/>
          </a:p>
        </p:txBody>
      </p:sp>
      <p:sp>
        <p:nvSpPr>
          <p:cNvPr id="946" name="Google Shape;946;p71"/>
          <p:cNvSpPr/>
          <p:nvPr/>
        </p:nvSpPr>
        <p:spPr>
          <a:xfrm>
            <a:off x="5829300" y="3365897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71"/>
          <p:cNvSpPr/>
          <p:nvPr/>
        </p:nvSpPr>
        <p:spPr>
          <a:xfrm>
            <a:off x="1066800" y="2370534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71"/>
          <p:cNvSpPr/>
          <p:nvPr/>
        </p:nvSpPr>
        <p:spPr>
          <a:xfrm>
            <a:off x="1066800" y="3423047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71"/>
          <p:cNvSpPr/>
          <p:nvPr/>
        </p:nvSpPr>
        <p:spPr>
          <a:xfrm>
            <a:off x="7467600" y="2313384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71"/>
          <p:cNvSpPr/>
          <p:nvPr/>
        </p:nvSpPr>
        <p:spPr>
          <a:xfrm>
            <a:off x="7467600" y="3365897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1" name="Google Shape;951;p71"/>
          <p:cNvCxnSpPr/>
          <p:nvPr/>
        </p:nvCxnSpPr>
        <p:spPr>
          <a:xfrm flipH="1" rot="10800000">
            <a:off x="1587500" y="2751430"/>
            <a:ext cx="1230300" cy="7371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952" name="Google Shape;952;p71"/>
          <p:cNvCxnSpPr/>
          <p:nvPr/>
        </p:nvCxnSpPr>
        <p:spPr>
          <a:xfrm rot="10800000">
            <a:off x="6349900" y="2694280"/>
            <a:ext cx="1206600" cy="7371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953" name="Google Shape;953;p71"/>
          <p:cNvCxnSpPr/>
          <p:nvPr/>
        </p:nvCxnSpPr>
        <p:spPr>
          <a:xfrm flipH="1" rot="10800000">
            <a:off x="6350000" y="2694280"/>
            <a:ext cx="1206600" cy="7371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954" name="Google Shape;954;p71"/>
          <p:cNvCxnSpPr/>
          <p:nvPr/>
        </p:nvCxnSpPr>
        <p:spPr>
          <a:xfrm rot="10800000">
            <a:off x="6134100" y="2758697"/>
            <a:ext cx="0" cy="607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955" name="Google Shape;955;p71"/>
          <p:cNvCxnSpPr/>
          <p:nvPr/>
        </p:nvCxnSpPr>
        <p:spPr>
          <a:xfrm rot="10800000">
            <a:off x="7772400" y="2758697"/>
            <a:ext cx="0" cy="607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956" name="Google Shape;956;p71"/>
          <p:cNvCxnSpPr/>
          <p:nvPr/>
        </p:nvCxnSpPr>
        <p:spPr>
          <a:xfrm rot="10800000">
            <a:off x="6438900" y="2536031"/>
            <a:ext cx="10287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957" name="Google Shape;957;p71"/>
          <p:cNvCxnSpPr/>
          <p:nvPr/>
        </p:nvCxnSpPr>
        <p:spPr>
          <a:xfrm>
            <a:off x="6438900" y="3588544"/>
            <a:ext cx="10287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958" name="Google Shape;958;p71"/>
          <p:cNvSpPr/>
          <p:nvPr/>
        </p:nvSpPr>
        <p:spPr>
          <a:xfrm flipH="1" rot="9085331">
            <a:off x="4042676" y="2430255"/>
            <a:ext cx="168077" cy="721340"/>
          </a:xfrm>
          <a:custGeom>
            <a:rect b="b" l="l" r="r" t="t"/>
            <a:pathLst>
              <a:path extrusionOk="0" h="120000" w="120000">
                <a:moveTo>
                  <a:pt x="120000" y="0"/>
                </a:moveTo>
                <a:cubicBezTo>
                  <a:pt x="118333" y="21250"/>
                  <a:pt x="116666" y="42500"/>
                  <a:pt x="100000" y="51428"/>
                </a:cubicBezTo>
                <a:cubicBezTo>
                  <a:pt x="83333" y="60357"/>
                  <a:pt x="36666" y="42142"/>
                  <a:pt x="20000" y="53571"/>
                </a:cubicBezTo>
                <a:cubicBezTo>
                  <a:pt x="3333" y="65000"/>
                  <a:pt x="1666" y="92500"/>
                  <a:pt x="0" y="120000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71"/>
          <p:cNvSpPr/>
          <p:nvPr/>
        </p:nvSpPr>
        <p:spPr>
          <a:xfrm>
            <a:off x="5032375" y="496490"/>
            <a:ext cx="609600" cy="4464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71"/>
          <p:cNvSpPr/>
          <p:nvPr/>
        </p:nvSpPr>
        <p:spPr>
          <a:xfrm>
            <a:off x="5032375" y="1262063"/>
            <a:ext cx="609600" cy="4464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/>
          </a:p>
        </p:txBody>
      </p:sp>
      <p:sp>
        <p:nvSpPr>
          <p:cNvPr id="961" name="Google Shape;961;p71"/>
          <p:cNvSpPr/>
          <p:nvPr/>
        </p:nvSpPr>
        <p:spPr>
          <a:xfrm>
            <a:off x="3841750" y="896540"/>
            <a:ext cx="609600" cy="4464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71"/>
          <p:cNvSpPr/>
          <p:nvPr/>
        </p:nvSpPr>
        <p:spPr>
          <a:xfrm>
            <a:off x="6096000" y="896540"/>
            <a:ext cx="609600" cy="4464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3" name="Google Shape;963;p71"/>
          <p:cNvCxnSpPr/>
          <p:nvPr/>
        </p:nvCxnSpPr>
        <p:spPr>
          <a:xfrm rot="10800000">
            <a:off x="4362475" y="1277399"/>
            <a:ext cx="669900" cy="2085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964" name="Google Shape;964;p71"/>
          <p:cNvCxnSpPr/>
          <p:nvPr/>
        </p:nvCxnSpPr>
        <p:spPr>
          <a:xfrm flipH="1">
            <a:off x="5641900" y="1277540"/>
            <a:ext cx="543000" cy="2085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965" name="Google Shape;965;p71"/>
          <p:cNvCxnSpPr/>
          <p:nvPr/>
        </p:nvCxnSpPr>
        <p:spPr>
          <a:xfrm flipH="1">
            <a:off x="4362475" y="719138"/>
            <a:ext cx="669900" cy="243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966" name="Google Shape;966;p71"/>
          <p:cNvCxnSpPr/>
          <p:nvPr/>
        </p:nvCxnSpPr>
        <p:spPr>
          <a:xfrm rot="10800000">
            <a:off x="5641900" y="719025"/>
            <a:ext cx="543000" cy="243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967" name="Google Shape;967;p71"/>
          <p:cNvCxnSpPr/>
          <p:nvPr/>
        </p:nvCxnSpPr>
        <p:spPr>
          <a:xfrm rot="10800000">
            <a:off x="5337175" y="942863"/>
            <a:ext cx="0" cy="319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968" name="Google Shape;968;p71"/>
          <p:cNvCxnSpPr/>
          <p:nvPr/>
        </p:nvCxnSpPr>
        <p:spPr>
          <a:xfrm flipH="1" rot="10800000">
            <a:off x="4883150" y="1708499"/>
            <a:ext cx="453900" cy="5013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969" name="Google Shape;969;p71"/>
          <p:cNvSpPr/>
          <p:nvPr/>
        </p:nvSpPr>
        <p:spPr>
          <a:xfrm>
            <a:off x="4362450" y="2144315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970" name="Google Shape;970;p71"/>
          <p:cNvSpPr txBox="1"/>
          <p:nvPr/>
        </p:nvSpPr>
        <p:spPr>
          <a:xfrm>
            <a:off x="563562" y="4095750"/>
            <a:ext cx="81534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5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 also must deal with potentially contradictory norms and expectations from various groups</a:t>
            </a:r>
            <a:endParaRPr sz="1100"/>
          </a:p>
        </p:txBody>
      </p:sp>
      <p:cxnSp>
        <p:nvCxnSpPr>
          <p:cNvPr id="971" name="Google Shape;971;p71"/>
          <p:cNvCxnSpPr/>
          <p:nvPr/>
        </p:nvCxnSpPr>
        <p:spPr>
          <a:xfrm rot="10800000">
            <a:off x="4971900" y="2366831"/>
            <a:ext cx="857400" cy="169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972" name="Google Shape;972;p71"/>
          <p:cNvSpPr/>
          <p:nvPr/>
        </p:nvSpPr>
        <p:spPr>
          <a:xfrm>
            <a:off x="1897062" y="1621631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3" name="Google Shape;973;p71"/>
          <p:cNvCxnSpPr/>
          <p:nvPr/>
        </p:nvCxnSpPr>
        <p:spPr>
          <a:xfrm flipH="1">
            <a:off x="1587562" y="2001440"/>
            <a:ext cx="398400" cy="4347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974" name="Google Shape;974;p71"/>
          <p:cNvCxnSpPr/>
          <p:nvPr/>
        </p:nvCxnSpPr>
        <p:spPr>
          <a:xfrm rot="10800000">
            <a:off x="2417912" y="2001318"/>
            <a:ext cx="399900" cy="4347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975" name="Google Shape;975;p71"/>
          <p:cNvCxnSpPr/>
          <p:nvPr/>
        </p:nvCxnSpPr>
        <p:spPr>
          <a:xfrm rot="10800000">
            <a:off x="2506749" y="1844399"/>
            <a:ext cx="1944600" cy="3654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976" name="Google Shape;976;p71"/>
          <p:cNvCxnSpPr/>
          <p:nvPr/>
        </p:nvCxnSpPr>
        <p:spPr>
          <a:xfrm flipH="1" rot="10800000">
            <a:off x="3248025" y="2524031"/>
            <a:ext cx="1203300" cy="9645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977" name="Google Shape;977;p71"/>
          <p:cNvCxnSpPr/>
          <p:nvPr/>
        </p:nvCxnSpPr>
        <p:spPr>
          <a:xfrm flipH="1" rot="10800000">
            <a:off x="1587500" y="2066831"/>
            <a:ext cx="614400" cy="14217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978" name="Google Shape;978;p71"/>
          <p:cNvSpPr txBox="1"/>
          <p:nvPr/>
        </p:nvSpPr>
        <p:spPr>
          <a:xfrm>
            <a:off x="4049712" y="3062288"/>
            <a:ext cx="16668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High levels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of trust</a:t>
            </a:r>
            <a:endParaRPr/>
          </a:p>
        </p:txBody>
      </p:sp>
      <p:sp>
        <p:nvSpPr>
          <p:cNvPr id="979" name="Google Shape;979;p71"/>
          <p:cNvSpPr txBox="1"/>
          <p:nvPr/>
        </p:nvSpPr>
        <p:spPr>
          <a:xfrm>
            <a:off x="6350000" y="1671638"/>
            <a:ext cx="1666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Riskier</a:t>
            </a:r>
            <a:endParaRPr/>
          </a:p>
        </p:txBody>
      </p:sp>
      <p:sp>
        <p:nvSpPr>
          <p:cNvPr id="980" name="Google Shape;980;p71"/>
          <p:cNvSpPr/>
          <p:nvPr/>
        </p:nvSpPr>
        <p:spPr>
          <a:xfrm flipH="1" rot="5957497">
            <a:off x="5820768" y="1238250"/>
            <a:ext cx="182089" cy="1259607"/>
          </a:xfrm>
          <a:custGeom>
            <a:rect b="b" l="l" r="r" t="t"/>
            <a:pathLst>
              <a:path extrusionOk="0" h="120000" w="120000">
                <a:moveTo>
                  <a:pt x="120000" y="0"/>
                </a:moveTo>
                <a:cubicBezTo>
                  <a:pt x="118333" y="21250"/>
                  <a:pt x="116666" y="42500"/>
                  <a:pt x="100000" y="51428"/>
                </a:cubicBezTo>
                <a:cubicBezTo>
                  <a:pt x="83333" y="60357"/>
                  <a:pt x="36666" y="42142"/>
                  <a:pt x="20000" y="53571"/>
                </a:cubicBezTo>
                <a:cubicBezTo>
                  <a:pt x="3333" y="65000"/>
                  <a:pt x="1666" y="92500"/>
                  <a:pt x="0" y="120000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71"/>
          <p:cNvSpPr/>
          <p:nvPr/>
        </p:nvSpPr>
        <p:spPr>
          <a:xfrm flipH="1" rot="3773666">
            <a:off x="5940840" y="1552029"/>
            <a:ext cx="142220" cy="1227511"/>
          </a:xfrm>
          <a:custGeom>
            <a:rect b="b" l="l" r="r" t="t"/>
            <a:pathLst>
              <a:path extrusionOk="0" h="120000" w="120000">
                <a:moveTo>
                  <a:pt x="120000" y="0"/>
                </a:moveTo>
                <a:cubicBezTo>
                  <a:pt x="118333" y="21250"/>
                  <a:pt x="116666" y="42500"/>
                  <a:pt x="100000" y="51428"/>
                </a:cubicBezTo>
                <a:cubicBezTo>
                  <a:pt x="83333" y="60357"/>
                  <a:pt x="36666" y="42142"/>
                  <a:pt x="20000" y="53571"/>
                </a:cubicBezTo>
                <a:cubicBezTo>
                  <a:pt x="3333" y="65000"/>
                  <a:pt x="1666" y="92500"/>
                  <a:pt x="0" y="120000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71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2.bp.blogspot.com/_Vk2KZcJaE04/SFQqCRdW6JI/AAAAAAAAAro/-WmXq5RZpt0/s1600/touchgraph_50.png" id="138" name="Google Shape;13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6338" y="178850"/>
            <a:ext cx="5368527" cy="423624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 txBox="1"/>
          <p:nvPr/>
        </p:nvSpPr>
        <p:spPr>
          <a:xfrm>
            <a:off x="1905013" y="4269375"/>
            <a:ext cx="57912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0" i="0" lang="en-US" sz="3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Facebook Friends</a:t>
            </a:r>
            <a:endParaRPr sz="1100"/>
          </a:p>
        </p:txBody>
      </p:sp>
      <p:sp>
        <p:nvSpPr>
          <p:cNvPr id="140" name="Google Shape;140;p18"/>
          <p:cNvSpPr txBox="1"/>
          <p:nvPr/>
        </p:nvSpPr>
        <p:spPr>
          <a:xfrm>
            <a:off x="248625" y="1717100"/>
            <a:ext cx="2476200" cy="1814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This is part of Dr. McCown’s friend group pre-2014.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In 2015, Facebook shut down the API that allowed apps to access your friends’ info without their permission. 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8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72"/>
          <p:cNvSpPr txBox="1"/>
          <p:nvPr>
            <p:ph type="title"/>
          </p:nvPr>
        </p:nvSpPr>
        <p:spPr>
          <a:xfrm>
            <a:off x="3989775" y="205969"/>
            <a:ext cx="469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It's </a:t>
            </a:r>
            <a:r>
              <a:rPr lang="en-US"/>
              <a:t>g</a:t>
            </a: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ood to be B…</a:t>
            </a:r>
            <a:endParaRPr/>
          </a:p>
        </p:txBody>
      </p:sp>
      <p:sp>
        <p:nvSpPr>
          <p:cNvPr id="988" name="Google Shape;988;p72"/>
          <p:cNvSpPr txBox="1"/>
          <p:nvPr>
            <p:ph idx="1" type="body"/>
          </p:nvPr>
        </p:nvSpPr>
        <p:spPr>
          <a:xfrm>
            <a:off x="457200" y="1200150"/>
            <a:ext cx="82296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b="0" i="0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 B is at the end of multiple local bridges</a:t>
            </a:r>
            <a:endParaRPr sz="2800"/>
          </a:p>
          <a:p>
            <a:pPr indent="-317500" lvl="0" marL="3429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b="0" i="0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 B spans a </a:t>
            </a:r>
            <a:r>
              <a:rPr b="1" i="0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structural hole </a:t>
            </a:r>
            <a:r>
              <a:rPr b="0" i="0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the network – space between two components that do not interact closely</a:t>
            </a:r>
            <a:endParaRPr sz="2800"/>
          </a:p>
          <a:p>
            <a:pPr indent="-317500" lvl="0" marL="3429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b="0" i="0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network represents a company or organization, some advantages for B:</a:t>
            </a:r>
            <a:endParaRPr sz="2800"/>
          </a:p>
          <a:p>
            <a:pPr indent="-2603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 has early access to info that originates in various components</a:t>
            </a:r>
            <a:endParaRPr sz="2400"/>
          </a:p>
          <a:p>
            <a:pPr indent="-2603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Having access to this info can amplify B's creativity by combining disparate info into novel ideas</a:t>
            </a:r>
            <a:endParaRPr sz="2400"/>
          </a:p>
          <a:p>
            <a:pPr indent="-2603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 acts as "gatekeeper" and can control flow of information to various components</a:t>
            </a:r>
            <a:endParaRPr sz="2400"/>
          </a:p>
          <a:p>
            <a:pPr indent="-2603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 seems “smart” to everybody else…</a:t>
            </a:r>
            <a:endParaRPr sz="2400"/>
          </a:p>
        </p:txBody>
      </p:sp>
      <p:sp>
        <p:nvSpPr>
          <p:cNvPr id="989" name="Google Shape;989;p72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990" name="Google Shape;990;p72"/>
          <p:cNvGrpSpPr/>
          <p:nvPr/>
        </p:nvGrpSpPr>
        <p:grpSpPr>
          <a:xfrm>
            <a:off x="62061" y="8589"/>
            <a:ext cx="3428787" cy="1137431"/>
            <a:chOff x="1066800" y="661987"/>
            <a:chExt cx="7010400" cy="4495775"/>
          </a:xfrm>
        </p:grpSpPr>
        <p:cxnSp>
          <p:nvCxnSpPr>
            <p:cNvPr id="991" name="Google Shape;991;p72"/>
            <p:cNvCxnSpPr/>
            <p:nvPr/>
          </p:nvCxnSpPr>
          <p:spPr>
            <a:xfrm rot="10800000">
              <a:off x="1587512" y="3668574"/>
              <a:ext cx="1230300" cy="982800"/>
            </a:xfrm>
            <a:prstGeom prst="straightConnector1">
              <a:avLst/>
            </a:prstGeom>
            <a:noFill/>
            <a:ln cap="flat" cmpd="sng" w="254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38100">
                <a:srgbClr val="808080">
                  <a:alpha val="39610"/>
                </a:srgbClr>
              </a:outerShdw>
            </a:effectLst>
          </p:spPr>
        </p:cxnSp>
        <p:cxnSp>
          <p:nvCxnSpPr>
            <p:cNvPr id="992" name="Google Shape;992;p72"/>
            <p:cNvCxnSpPr/>
            <p:nvPr/>
          </p:nvCxnSpPr>
          <p:spPr>
            <a:xfrm rot="10800000">
              <a:off x="1676425" y="4860925"/>
              <a:ext cx="1050900" cy="0"/>
            </a:xfrm>
            <a:prstGeom prst="straightConnector1">
              <a:avLst/>
            </a:prstGeom>
            <a:noFill/>
            <a:ln cap="flat" cmpd="sng" w="254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38100">
                <a:srgbClr val="808080">
                  <a:alpha val="39610"/>
                </a:srgbClr>
              </a:outerShdw>
            </a:effectLst>
          </p:spPr>
        </p:cxnSp>
        <p:cxnSp>
          <p:nvCxnSpPr>
            <p:cNvPr id="993" name="Google Shape;993;p72"/>
            <p:cNvCxnSpPr/>
            <p:nvPr/>
          </p:nvCxnSpPr>
          <p:spPr>
            <a:xfrm rot="10800000">
              <a:off x="3032125" y="3754362"/>
              <a:ext cx="0" cy="809700"/>
            </a:xfrm>
            <a:prstGeom prst="straightConnector1">
              <a:avLst/>
            </a:prstGeom>
            <a:noFill/>
            <a:ln cap="flat" cmpd="sng" w="254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38100">
                <a:srgbClr val="808080">
                  <a:alpha val="39610"/>
                </a:srgbClr>
              </a:outerShdw>
            </a:effectLst>
          </p:spPr>
        </p:cxnSp>
        <p:sp>
          <p:nvSpPr>
            <p:cNvPr id="994" name="Google Shape;994;p72"/>
            <p:cNvSpPr/>
            <p:nvPr/>
          </p:nvSpPr>
          <p:spPr>
            <a:xfrm>
              <a:off x="2727325" y="3160712"/>
              <a:ext cx="609600" cy="5937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17375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38100">
                <a:srgbClr val="808080">
                  <a:alpha val="3961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None/>
              </a:pPr>
              <a:r>
                <a:rPr b="0" i="0" lang="en-US" sz="15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 sz="100"/>
            </a:p>
          </p:txBody>
        </p:sp>
        <p:sp>
          <p:nvSpPr>
            <p:cNvPr id="995" name="Google Shape;995;p72"/>
            <p:cNvSpPr/>
            <p:nvPr/>
          </p:nvSpPr>
          <p:spPr>
            <a:xfrm>
              <a:off x="2727325" y="4564062"/>
              <a:ext cx="609600" cy="5937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17375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38100">
                <a:srgbClr val="808080">
                  <a:alpha val="3961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96" name="Google Shape;996;p72"/>
            <p:cNvCxnSpPr/>
            <p:nvPr/>
          </p:nvCxnSpPr>
          <p:spPr>
            <a:xfrm flipH="1" rot="10800000">
              <a:off x="3336925" y="3156075"/>
              <a:ext cx="1025400" cy="301500"/>
            </a:xfrm>
            <a:prstGeom prst="straightConnector1">
              <a:avLst/>
            </a:prstGeom>
            <a:noFill/>
            <a:ln cap="flat" cmpd="sng" w="254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38100">
                <a:srgbClr val="808080">
                  <a:alpha val="39610"/>
                </a:srgbClr>
              </a:outerShdw>
            </a:effectLst>
          </p:spPr>
        </p:cxnSp>
        <p:cxnSp>
          <p:nvCxnSpPr>
            <p:cNvPr id="997" name="Google Shape;997;p72"/>
            <p:cNvCxnSpPr/>
            <p:nvPr/>
          </p:nvCxnSpPr>
          <p:spPr>
            <a:xfrm rot="10800000">
              <a:off x="1676425" y="3457575"/>
              <a:ext cx="1050900" cy="0"/>
            </a:xfrm>
            <a:prstGeom prst="straightConnector1">
              <a:avLst/>
            </a:prstGeom>
            <a:noFill/>
            <a:ln cap="flat" cmpd="sng" w="254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38100">
                <a:srgbClr val="808080">
                  <a:alpha val="39610"/>
                </a:srgbClr>
              </a:outerShdw>
            </a:effectLst>
          </p:spPr>
        </p:cxnSp>
        <p:cxnSp>
          <p:nvCxnSpPr>
            <p:cNvPr id="998" name="Google Shape;998;p72"/>
            <p:cNvCxnSpPr/>
            <p:nvPr/>
          </p:nvCxnSpPr>
          <p:spPr>
            <a:xfrm rot="10800000">
              <a:off x="1371600" y="3754362"/>
              <a:ext cx="0" cy="809700"/>
            </a:xfrm>
            <a:prstGeom prst="straightConnector1">
              <a:avLst/>
            </a:prstGeom>
            <a:noFill/>
            <a:ln cap="flat" cmpd="sng" w="254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38100">
                <a:srgbClr val="808080">
                  <a:alpha val="39610"/>
                </a:srgbClr>
              </a:outerShdw>
            </a:effectLst>
          </p:spPr>
        </p:cxnSp>
        <p:sp>
          <p:nvSpPr>
            <p:cNvPr id="999" name="Google Shape;999;p72"/>
            <p:cNvSpPr/>
            <p:nvPr/>
          </p:nvSpPr>
          <p:spPr>
            <a:xfrm>
              <a:off x="5829300" y="3084512"/>
              <a:ext cx="609600" cy="5937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17375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None/>
              </a:pPr>
              <a:r>
                <a:rPr b="0" i="0" lang="en-US" sz="15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endParaRPr sz="100"/>
            </a:p>
          </p:txBody>
        </p:sp>
        <p:sp>
          <p:nvSpPr>
            <p:cNvPr id="1000" name="Google Shape;1000;p72"/>
            <p:cNvSpPr/>
            <p:nvPr/>
          </p:nvSpPr>
          <p:spPr>
            <a:xfrm>
              <a:off x="5829300" y="4487862"/>
              <a:ext cx="609600" cy="5937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17375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38100">
                <a:srgbClr val="808080">
                  <a:alpha val="3961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72"/>
            <p:cNvSpPr/>
            <p:nvPr/>
          </p:nvSpPr>
          <p:spPr>
            <a:xfrm>
              <a:off x="1066800" y="3160712"/>
              <a:ext cx="609600" cy="5937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17375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38100">
                <a:srgbClr val="808080">
                  <a:alpha val="3961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72"/>
            <p:cNvSpPr/>
            <p:nvPr/>
          </p:nvSpPr>
          <p:spPr>
            <a:xfrm>
              <a:off x="1066800" y="4564062"/>
              <a:ext cx="609600" cy="5937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17375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38100">
                <a:srgbClr val="808080">
                  <a:alpha val="3961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72"/>
            <p:cNvSpPr/>
            <p:nvPr/>
          </p:nvSpPr>
          <p:spPr>
            <a:xfrm>
              <a:off x="7467600" y="3084512"/>
              <a:ext cx="609600" cy="5937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17375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38100">
                <a:srgbClr val="808080">
                  <a:alpha val="3961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72"/>
            <p:cNvSpPr/>
            <p:nvPr/>
          </p:nvSpPr>
          <p:spPr>
            <a:xfrm>
              <a:off x="7467600" y="4487862"/>
              <a:ext cx="609600" cy="5937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17375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38100">
                <a:srgbClr val="808080">
                  <a:alpha val="3961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05" name="Google Shape;1005;p72"/>
            <p:cNvCxnSpPr/>
            <p:nvPr/>
          </p:nvCxnSpPr>
          <p:spPr>
            <a:xfrm flipH="1" rot="10800000">
              <a:off x="1587500" y="3668574"/>
              <a:ext cx="1230300" cy="982800"/>
            </a:xfrm>
            <a:prstGeom prst="straightConnector1">
              <a:avLst/>
            </a:prstGeom>
            <a:noFill/>
            <a:ln cap="flat" cmpd="sng" w="254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38100">
                <a:srgbClr val="808080">
                  <a:alpha val="39610"/>
                </a:srgbClr>
              </a:outerShdw>
            </a:effectLst>
          </p:spPr>
        </p:cxnSp>
        <p:cxnSp>
          <p:nvCxnSpPr>
            <p:cNvPr id="1006" name="Google Shape;1006;p72"/>
            <p:cNvCxnSpPr/>
            <p:nvPr/>
          </p:nvCxnSpPr>
          <p:spPr>
            <a:xfrm rot="10800000">
              <a:off x="6349900" y="3592374"/>
              <a:ext cx="1206600" cy="982800"/>
            </a:xfrm>
            <a:prstGeom prst="straightConnector1">
              <a:avLst/>
            </a:prstGeom>
            <a:noFill/>
            <a:ln cap="flat" cmpd="sng" w="254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38100">
                <a:srgbClr val="808080">
                  <a:alpha val="39610"/>
                </a:srgbClr>
              </a:outerShdw>
            </a:effectLst>
          </p:spPr>
        </p:cxnSp>
        <p:cxnSp>
          <p:nvCxnSpPr>
            <p:cNvPr id="1007" name="Google Shape;1007;p72"/>
            <p:cNvCxnSpPr/>
            <p:nvPr/>
          </p:nvCxnSpPr>
          <p:spPr>
            <a:xfrm flipH="1" rot="10800000">
              <a:off x="6350000" y="3592374"/>
              <a:ext cx="1206600" cy="982800"/>
            </a:xfrm>
            <a:prstGeom prst="straightConnector1">
              <a:avLst/>
            </a:prstGeom>
            <a:noFill/>
            <a:ln cap="flat" cmpd="sng" w="254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38100">
                <a:srgbClr val="808080">
                  <a:alpha val="39610"/>
                </a:srgbClr>
              </a:outerShdw>
            </a:effectLst>
          </p:spPr>
        </p:cxnSp>
        <p:cxnSp>
          <p:nvCxnSpPr>
            <p:cNvPr id="1008" name="Google Shape;1008;p72"/>
            <p:cNvCxnSpPr/>
            <p:nvPr/>
          </p:nvCxnSpPr>
          <p:spPr>
            <a:xfrm rot="10800000">
              <a:off x="6134100" y="3678162"/>
              <a:ext cx="0" cy="809700"/>
            </a:xfrm>
            <a:prstGeom prst="straightConnector1">
              <a:avLst/>
            </a:prstGeom>
            <a:noFill/>
            <a:ln cap="flat" cmpd="sng" w="254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38100">
                <a:srgbClr val="808080">
                  <a:alpha val="39610"/>
                </a:srgbClr>
              </a:outerShdw>
            </a:effectLst>
          </p:spPr>
        </p:cxnSp>
        <p:cxnSp>
          <p:nvCxnSpPr>
            <p:cNvPr id="1009" name="Google Shape;1009;p72"/>
            <p:cNvCxnSpPr/>
            <p:nvPr/>
          </p:nvCxnSpPr>
          <p:spPr>
            <a:xfrm rot="10800000">
              <a:off x="7772400" y="3678162"/>
              <a:ext cx="0" cy="809700"/>
            </a:xfrm>
            <a:prstGeom prst="straightConnector1">
              <a:avLst/>
            </a:prstGeom>
            <a:noFill/>
            <a:ln cap="flat" cmpd="sng" w="254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38100">
                <a:srgbClr val="808080">
                  <a:alpha val="39610"/>
                </a:srgbClr>
              </a:outerShdw>
            </a:effectLst>
          </p:spPr>
        </p:cxnSp>
        <p:cxnSp>
          <p:nvCxnSpPr>
            <p:cNvPr id="1010" name="Google Shape;1010;p72"/>
            <p:cNvCxnSpPr/>
            <p:nvPr/>
          </p:nvCxnSpPr>
          <p:spPr>
            <a:xfrm rot="10800000">
              <a:off x="6438900" y="3381375"/>
              <a:ext cx="1028700" cy="0"/>
            </a:xfrm>
            <a:prstGeom prst="straightConnector1">
              <a:avLst/>
            </a:prstGeom>
            <a:noFill/>
            <a:ln cap="flat" cmpd="sng" w="254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38100">
                <a:srgbClr val="808080">
                  <a:alpha val="39610"/>
                </a:srgbClr>
              </a:outerShdw>
            </a:effectLst>
          </p:spPr>
        </p:cxnSp>
        <p:cxnSp>
          <p:nvCxnSpPr>
            <p:cNvPr id="1011" name="Google Shape;1011;p72"/>
            <p:cNvCxnSpPr/>
            <p:nvPr/>
          </p:nvCxnSpPr>
          <p:spPr>
            <a:xfrm>
              <a:off x="6438900" y="4784725"/>
              <a:ext cx="1028700" cy="0"/>
            </a:xfrm>
            <a:prstGeom prst="straightConnector1">
              <a:avLst/>
            </a:prstGeom>
            <a:noFill/>
            <a:ln cap="flat" cmpd="sng" w="254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38100">
                <a:srgbClr val="808080">
                  <a:alpha val="39610"/>
                </a:srgbClr>
              </a:outerShdw>
            </a:effectLst>
          </p:spPr>
        </p:cxnSp>
        <p:sp>
          <p:nvSpPr>
            <p:cNvPr id="1012" name="Google Shape;1012;p72"/>
            <p:cNvSpPr/>
            <p:nvPr/>
          </p:nvSpPr>
          <p:spPr>
            <a:xfrm>
              <a:off x="5032375" y="661987"/>
              <a:ext cx="609600" cy="5952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17375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38100">
                <a:srgbClr val="808080">
                  <a:alpha val="3961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72"/>
            <p:cNvSpPr/>
            <p:nvPr/>
          </p:nvSpPr>
          <p:spPr>
            <a:xfrm>
              <a:off x="5032375" y="1682750"/>
              <a:ext cx="609600" cy="5952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17375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38100">
                <a:srgbClr val="808080">
                  <a:alpha val="3961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None/>
              </a:pPr>
              <a:r>
                <a:rPr b="0" i="0" lang="en-US" sz="15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endParaRPr sz="100"/>
            </a:p>
          </p:txBody>
        </p:sp>
        <p:sp>
          <p:nvSpPr>
            <p:cNvPr id="1014" name="Google Shape;1014;p72"/>
            <p:cNvSpPr/>
            <p:nvPr/>
          </p:nvSpPr>
          <p:spPr>
            <a:xfrm>
              <a:off x="3841750" y="1195387"/>
              <a:ext cx="609600" cy="5952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17375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38100">
                <a:srgbClr val="808080">
                  <a:alpha val="3961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72"/>
            <p:cNvSpPr/>
            <p:nvPr/>
          </p:nvSpPr>
          <p:spPr>
            <a:xfrm>
              <a:off x="6096000" y="1195387"/>
              <a:ext cx="609600" cy="5952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17375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38100">
                <a:srgbClr val="808080">
                  <a:alpha val="3961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16" name="Google Shape;1016;p72"/>
            <p:cNvCxnSpPr/>
            <p:nvPr/>
          </p:nvCxnSpPr>
          <p:spPr>
            <a:xfrm rot="10800000">
              <a:off x="4362475" y="1703399"/>
              <a:ext cx="669900" cy="277800"/>
            </a:xfrm>
            <a:prstGeom prst="straightConnector1">
              <a:avLst/>
            </a:prstGeom>
            <a:noFill/>
            <a:ln cap="flat" cmpd="sng" w="254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38100">
                <a:srgbClr val="808080">
                  <a:alpha val="39610"/>
                </a:srgbClr>
              </a:outerShdw>
            </a:effectLst>
          </p:spPr>
        </p:cxnSp>
        <p:cxnSp>
          <p:nvCxnSpPr>
            <p:cNvPr id="1017" name="Google Shape;1017;p72"/>
            <p:cNvCxnSpPr/>
            <p:nvPr/>
          </p:nvCxnSpPr>
          <p:spPr>
            <a:xfrm flipH="1">
              <a:off x="5641900" y="1703387"/>
              <a:ext cx="543000" cy="277800"/>
            </a:xfrm>
            <a:prstGeom prst="straightConnector1">
              <a:avLst/>
            </a:prstGeom>
            <a:noFill/>
            <a:ln cap="flat" cmpd="sng" w="254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38100">
                <a:srgbClr val="808080">
                  <a:alpha val="39610"/>
                </a:srgbClr>
              </a:outerShdw>
            </a:effectLst>
          </p:spPr>
        </p:cxnSp>
        <p:cxnSp>
          <p:nvCxnSpPr>
            <p:cNvPr id="1018" name="Google Shape;1018;p72"/>
            <p:cNvCxnSpPr/>
            <p:nvPr/>
          </p:nvCxnSpPr>
          <p:spPr>
            <a:xfrm flipH="1">
              <a:off x="4362475" y="958850"/>
              <a:ext cx="669900" cy="324000"/>
            </a:xfrm>
            <a:prstGeom prst="straightConnector1">
              <a:avLst/>
            </a:prstGeom>
            <a:noFill/>
            <a:ln cap="flat" cmpd="sng" w="254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38100">
                <a:srgbClr val="808080">
                  <a:alpha val="39610"/>
                </a:srgbClr>
              </a:outerShdw>
            </a:effectLst>
          </p:spPr>
        </p:cxnSp>
        <p:cxnSp>
          <p:nvCxnSpPr>
            <p:cNvPr id="1019" name="Google Shape;1019;p72"/>
            <p:cNvCxnSpPr/>
            <p:nvPr/>
          </p:nvCxnSpPr>
          <p:spPr>
            <a:xfrm rot="10800000">
              <a:off x="5641900" y="958700"/>
              <a:ext cx="543000" cy="324000"/>
            </a:xfrm>
            <a:prstGeom prst="straightConnector1">
              <a:avLst/>
            </a:prstGeom>
            <a:noFill/>
            <a:ln cap="flat" cmpd="sng" w="254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38100">
                <a:srgbClr val="808080">
                  <a:alpha val="39610"/>
                </a:srgbClr>
              </a:outerShdw>
            </a:effectLst>
          </p:spPr>
        </p:cxnSp>
        <p:cxnSp>
          <p:nvCxnSpPr>
            <p:cNvPr id="1020" name="Google Shape;1020;p72"/>
            <p:cNvCxnSpPr/>
            <p:nvPr/>
          </p:nvCxnSpPr>
          <p:spPr>
            <a:xfrm rot="10800000">
              <a:off x="5337175" y="1257350"/>
              <a:ext cx="0" cy="425400"/>
            </a:xfrm>
            <a:prstGeom prst="straightConnector1">
              <a:avLst/>
            </a:prstGeom>
            <a:noFill/>
            <a:ln cap="flat" cmpd="sng" w="254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38100">
                <a:srgbClr val="808080">
                  <a:alpha val="39610"/>
                </a:srgbClr>
              </a:outerShdw>
            </a:effectLst>
          </p:spPr>
        </p:cxnSp>
        <p:cxnSp>
          <p:nvCxnSpPr>
            <p:cNvPr id="1021" name="Google Shape;1021;p72"/>
            <p:cNvCxnSpPr/>
            <p:nvPr/>
          </p:nvCxnSpPr>
          <p:spPr>
            <a:xfrm flipH="1" rot="10800000">
              <a:off x="4883150" y="2277999"/>
              <a:ext cx="453900" cy="668400"/>
            </a:xfrm>
            <a:prstGeom prst="straightConnector1">
              <a:avLst/>
            </a:prstGeom>
            <a:noFill/>
            <a:ln cap="flat" cmpd="sng" w="254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38100">
                <a:srgbClr val="808080">
                  <a:alpha val="39610"/>
                </a:srgbClr>
              </a:outerShdw>
            </a:effectLst>
          </p:spPr>
        </p:cxnSp>
        <p:sp>
          <p:nvSpPr>
            <p:cNvPr id="1022" name="Google Shape;1022;p72"/>
            <p:cNvSpPr/>
            <p:nvPr/>
          </p:nvSpPr>
          <p:spPr>
            <a:xfrm>
              <a:off x="4362450" y="2859087"/>
              <a:ext cx="609600" cy="5937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17375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38100">
                <a:srgbClr val="808080">
                  <a:alpha val="3961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None/>
              </a:pPr>
              <a:r>
                <a:rPr b="1" i="0" lang="en-US" sz="15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b="1" sz="100"/>
            </a:p>
          </p:txBody>
        </p:sp>
        <p:cxnSp>
          <p:nvCxnSpPr>
            <p:cNvPr id="1023" name="Google Shape;1023;p72"/>
            <p:cNvCxnSpPr/>
            <p:nvPr/>
          </p:nvCxnSpPr>
          <p:spPr>
            <a:xfrm rot="10800000">
              <a:off x="4971900" y="3156075"/>
              <a:ext cx="857400" cy="225300"/>
            </a:xfrm>
            <a:prstGeom prst="straightConnector1">
              <a:avLst/>
            </a:prstGeom>
            <a:noFill/>
            <a:ln cap="flat" cmpd="sng" w="254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38100">
                <a:srgbClr val="808080">
                  <a:alpha val="39610"/>
                </a:srgbClr>
              </a:outerShdw>
            </a:effectLst>
          </p:spPr>
        </p:cxnSp>
        <p:sp>
          <p:nvSpPr>
            <p:cNvPr id="1024" name="Google Shape;1024;p72"/>
            <p:cNvSpPr/>
            <p:nvPr/>
          </p:nvSpPr>
          <p:spPr>
            <a:xfrm>
              <a:off x="1897062" y="2162175"/>
              <a:ext cx="609600" cy="5937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17375E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38100">
                <a:srgbClr val="808080">
                  <a:alpha val="3961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25" name="Google Shape;1025;p72"/>
            <p:cNvCxnSpPr/>
            <p:nvPr/>
          </p:nvCxnSpPr>
          <p:spPr>
            <a:xfrm flipH="1">
              <a:off x="1587562" y="2668587"/>
              <a:ext cx="398400" cy="579300"/>
            </a:xfrm>
            <a:prstGeom prst="straightConnector1">
              <a:avLst/>
            </a:prstGeom>
            <a:noFill/>
            <a:ln cap="flat" cmpd="sng" w="254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38100">
                <a:srgbClr val="808080">
                  <a:alpha val="39610"/>
                </a:srgbClr>
              </a:outerShdw>
            </a:effectLst>
          </p:spPr>
        </p:cxnSp>
        <p:cxnSp>
          <p:nvCxnSpPr>
            <p:cNvPr id="1026" name="Google Shape;1026;p72"/>
            <p:cNvCxnSpPr/>
            <p:nvPr/>
          </p:nvCxnSpPr>
          <p:spPr>
            <a:xfrm rot="10800000">
              <a:off x="2417912" y="2668724"/>
              <a:ext cx="399900" cy="579300"/>
            </a:xfrm>
            <a:prstGeom prst="straightConnector1">
              <a:avLst/>
            </a:prstGeom>
            <a:noFill/>
            <a:ln cap="flat" cmpd="sng" w="254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38100">
                <a:srgbClr val="808080">
                  <a:alpha val="39610"/>
                </a:srgbClr>
              </a:outerShdw>
            </a:effectLst>
          </p:spPr>
        </p:cxnSp>
        <p:cxnSp>
          <p:nvCxnSpPr>
            <p:cNvPr id="1027" name="Google Shape;1027;p72"/>
            <p:cNvCxnSpPr/>
            <p:nvPr/>
          </p:nvCxnSpPr>
          <p:spPr>
            <a:xfrm rot="10800000">
              <a:off x="2506749" y="2458899"/>
              <a:ext cx="1944600" cy="487500"/>
            </a:xfrm>
            <a:prstGeom prst="straightConnector1">
              <a:avLst/>
            </a:prstGeom>
            <a:noFill/>
            <a:ln cap="flat" cmpd="sng" w="254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38100">
                <a:srgbClr val="808080">
                  <a:alpha val="39610"/>
                </a:srgbClr>
              </a:outerShdw>
            </a:effectLst>
          </p:spPr>
        </p:cxnSp>
        <p:cxnSp>
          <p:nvCxnSpPr>
            <p:cNvPr id="1028" name="Google Shape;1028;p72"/>
            <p:cNvCxnSpPr/>
            <p:nvPr/>
          </p:nvCxnSpPr>
          <p:spPr>
            <a:xfrm flipH="1" rot="10800000">
              <a:off x="3248025" y="3365575"/>
              <a:ext cx="1203300" cy="1285800"/>
            </a:xfrm>
            <a:prstGeom prst="straightConnector1">
              <a:avLst/>
            </a:prstGeom>
            <a:noFill/>
            <a:ln cap="flat" cmpd="sng" w="254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38100">
                <a:srgbClr val="808080">
                  <a:alpha val="39610"/>
                </a:srgbClr>
              </a:outerShdw>
            </a:effectLst>
          </p:spPr>
        </p:cxnSp>
        <p:cxnSp>
          <p:nvCxnSpPr>
            <p:cNvPr id="1029" name="Google Shape;1029;p72"/>
            <p:cNvCxnSpPr/>
            <p:nvPr/>
          </p:nvCxnSpPr>
          <p:spPr>
            <a:xfrm flipH="1" rot="10800000">
              <a:off x="1587500" y="2755975"/>
              <a:ext cx="614400" cy="1895400"/>
            </a:xfrm>
            <a:prstGeom prst="straightConnector1">
              <a:avLst/>
            </a:prstGeom>
            <a:noFill/>
            <a:ln cap="flat" cmpd="sng" w="254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dir="2700000" dist="38100">
                <a:srgbClr val="808080">
                  <a:alpha val="39610"/>
                </a:srgbClr>
              </a:outerShdw>
            </a:effectLst>
          </p:spPr>
        </p:cxn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4" name="Google Shape;1034;p73"/>
          <p:cNvCxnSpPr/>
          <p:nvPr/>
        </p:nvCxnSpPr>
        <p:spPr>
          <a:xfrm rot="10800000">
            <a:off x="1587512" y="2751430"/>
            <a:ext cx="1230300" cy="7371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1035" name="Google Shape;1035;p73"/>
          <p:cNvCxnSpPr/>
          <p:nvPr/>
        </p:nvCxnSpPr>
        <p:spPr>
          <a:xfrm rot="10800000">
            <a:off x="1676425" y="3645694"/>
            <a:ext cx="10509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1036" name="Google Shape;1036;p73"/>
          <p:cNvCxnSpPr/>
          <p:nvPr/>
        </p:nvCxnSpPr>
        <p:spPr>
          <a:xfrm rot="10800000">
            <a:off x="3032125" y="2815847"/>
            <a:ext cx="0" cy="607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1037" name="Google Shape;1037;p73"/>
          <p:cNvSpPr/>
          <p:nvPr/>
        </p:nvSpPr>
        <p:spPr>
          <a:xfrm>
            <a:off x="2727325" y="2370534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1038" name="Google Shape;1038;p73"/>
          <p:cNvSpPr/>
          <p:nvPr/>
        </p:nvSpPr>
        <p:spPr>
          <a:xfrm>
            <a:off x="2727325" y="3423047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9" name="Google Shape;1039;p73"/>
          <p:cNvCxnSpPr/>
          <p:nvPr/>
        </p:nvCxnSpPr>
        <p:spPr>
          <a:xfrm flipH="1" rot="10800000">
            <a:off x="3336925" y="2366981"/>
            <a:ext cx="1025400" cy="226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1040" name="Google Shape;1040;p73"/>
          <p:cNvCxnSpPr/>
          <p:nvPr/>
        </p:nvCxnSpPr>
        <p:spPr>
          <a:xfrm rot="10800000">
            <a:off x="1676425" y="2593181"/>
            <a:ext cx="10509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1041" name="Google Shape;1041;p73"/>
          <p:cNvCxnSpPr/>
          <p:nvPr/>
        </p:nvCxnSpPr>
        <p:spPr>
          <a:xfrm rot="10800000">
            <a:off x="1371600" y="2815847"/>
            <a:ext cx="0" cy="607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1042" name="Google Shape;1042;p73"/>
          <p:cNvSpPr/>
          <p:nvPr/>
        </p:nvSpPr>
        <p:spPr>
          <a:xfrm>
            <a:off x="5829300" y="2313384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/>
          </a:p>
        </p:txBody>
      </p:sp>
      <p:sp>
        <p:nvSpPr>
          <p:cNvPr id="1043" name="Google Shape;1043;p73"/>
          <p:cNvSpPr/>
          <p:nvPr/>
        </p:nvSpPr>
        <p:spPr>
          <a:xfrm>
            <a:off x="5829300" y="3365897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73"/>
          <p:cNvSpPr/>
          <p:nvPr/>
        </p:nvSpPr>
        <p:spPr>
          <a:xfrm>
            <a:off x="1066800" y="2370534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p73"/>
          <p:cNvSpPr/>
          <p:nvPr/>
        </p:nvSpPr>
        <p:spPr>
          <a:xfrm>
            <a:off x="1066800" y="3423047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p73"/>
          <p:cNvSpPr/>
          <p:nvPr/>
        </p:nvSpPr>
        <p:spPr>
          <a:xfrm>
            <a:off x="7467600" y="2313384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73"/>
          <p:cNvSpPr/>
          <p:nvPr/>
        </p:nvSpPr>
        <p:spPr>
          <a:xfrm>
            <a:off x="7467600" y="3365897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8" name="Google Shape;1048;p73"/>
          <p:cNvCxnSpPr/>
          <p:nvPr/>
        </p:nvCxnSpPr>
        <p:spPr>
          <a:xfrm flipH="1" rot="10800000">
            <a:off x="1587500" y="2751430"/>
            <a:ext cx="1230300" cy="7371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1049" name="Google Shape;1049;p73"/>
          <p:cNvCxnSpPr/>
          <p:nvPr/>
        </p:nvCxnSpPr>
        <p:spPr>
          <a:xfrm rot="10800000">
            <a:off x="6349900" y="2694280"/>
            <a:ext cx="1206600" cy="7371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1050" name="Google Shape;1050;p73"/>
          <p:cNvCxnSpPr/>
          <p:nvPr/>
        </p:nvCxnSpPr>
        <p:spPr>
          <a:xfrm flipH="1" rot="10800000">
            <a:off x="6350000" y="2694280"/>
            <a:ext cx="1206600" cy="7371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1051" name="Google Shape;1051;p73"/>
          <p:cNvCxnSpPr/>
          <p:nvPr/>
        </p:nvCxnSpPr>
        <p:spPr>
          <a:xfrm rot="10800000">
            <a:off x="6134100" y="2758697"/>
            <a:ext cx="0" cy="607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1052" name="Google Shape;1052;p73"/>
          <p:cNvCxnSpPr/>
          <p:nvPr/>
        </p:nvCxnSpPr>
        <p:spPr>
          <a:xfrm rot="10800000">
            <a:off x="7772400" y="2758697"/>
            <a:ext cx="0" cy="607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1053" name="Google Shape;1053;p73"/>
          <p:cNvCxnSpPr/>
          <p:nvPr/>
        </p:nvCxnSpPr>
        <p:spPr>
          <a:xfrm rot="10800000">
            <a:off x="6438900" y="2536031"/>
            <a:ext cx="10287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1054" name="Google Shape;1054;p73"/>
          <p:cNvCxnSpPr/>
          <p:nvPr/>
        </p:nvCxnSpPr>
        <p:spPr>
          <a:xfrm>
            <a:off x="6438900" y="3588544"/>
            <a:ext cx="10287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1055" name="Google Shape;1055;p73"/>
          <p:cNvSpPr/>
          <p:nvPr/>
        </p:nvSpPr>
        <p:spPr>
          <a:xfrm flipH="1" rot="9085331">
            <a:off x="4042676" y="2430255"/>
            <a:ext cx="168077" cy="721340"/>
          </a:xfrm>
          <a:custGeom>
            <a:rect b="b" l="l" r="r" t="t"/>
            <a:pathLst>
              <a:path extrusionOk="0" h="120000" w="120000">
                <a:moveTo>
                  <a:pt x="120000" y="0"/>
                </a:moveTo>
                <a:cubicBezTo>
                  <a:pt x="118333" y="21250"/>
                  <a:pt x="116666" y="42500"/>
                  <a:pt x="100000" y="51428"/>
                </a:cubicBezTo>
                <a:cubicBezTo>
                  <a:pt x="83333" y="60357"/>
                  <a:pt x="36666" y="42142"/>
                  <a:pt x="20000" y="53571"/>
                </a:cubicBezTo>
                <a:cubicBezTo>
                  <a:pt x="3333" y="65000"/>
                  <a:pt x="1666" y="92500"/>
                  <a:pt x="0" y="120000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p73"/>
          <p:cNvSpPr/>
          <p:nvPr/>
        </p:nvSpPr>
        <p:spPr>
          <a:xfrm>
            <a:off x="5032375" y="496490"/>
            <a:ext cx="609600" cy="4464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Google Shape;1057;p73"/>
          <p:cNvSpPr/>
          <p:nvPr/>
        </p:nvSpPr>
        <p:spPr>
          <a:xfrm>
            <a:off x="5032375" y="1262063"/>
            <a:ext cx="609600" cy="4464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/>
          </a:p>
        </p:txBody>
      </p:sp>
      <p:sp>
        <p:nvSpPr>
          <p:cNvPr id="1058" name="Google Shape;1058;p73"/>
          <p:cNvSpPr/>
          <p:nvPr/>
        </p:nvSpPr>
        <p:spPr>
          <a:xfrm>
            <a:off x="3841750" y="896540"/>
            <a:ext cx="609600" cy="4464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p73"/>
          <p:cNvSpPr/>
          <p:nvPr/>
        </p:nvSpPr>
        <p:spPr>
          <a:xfrm>
            <a:off x="6096000" y="896540"/>
            <a:ext cx="609600" cy="4464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60" name="Google Shape;1060;p73"/>
          <p:cNvCxnSpPr/>
          <p:nvPr/>
        </p:nvCxnSpPr>
        <p:spPr>
          <a:xfrm rot="10800000">
            <a:off x="4362475" y="1277399"/>
            <a:ext cx="669900" cy="2085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1061" name="Google Shape;1061;p73"/>
          <p:cNvCxnSpPr/>
          <p:nvPr/>
        </p:nvCxnSpPr>
        <p:spPr>
          <a:xfrm flipH="1">
            <a:off x="5641900" y="1277540"/>
            <a:ext cx="543000" cy="2085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1062" name="Google Shape;1062;p73"/>
          <p:cNvCxnSpPr/>
          <p:nvPr/>
        </p:nvCxnSpPr>
        <p:spPr>
          <a:xfrm flipH="1">
            <a:off x="4362475" y="719138"/>
            <a:ext cx="669900" cy="243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1063" name="Google Shape;1063;p73"/>
          <p:cNvCxnSpPr/>
          <p:nvPr/>
        </p:nvCxnSpPr>
        <p:spPr>
          <a:xfrm rot="10800000">
            <a:off x="5641900" y="719025"/>
            <a:ext cx="543000" cy="243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1064" name="Google Shape;1064;p73"/>
          <p:cNvCxnSpPr/>
          <p:nvPr/>
        </p:nvCxnSpPr>
        <p:spPr>
          <a:xfrm rot="10800000">
            <a:off x="5337175" y="942863"/>
            <a:ext cx="0" cy="319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1065" name="Google Shape;1065;p73"/>
          <p:cNvCxnSpPr/>
          <p:nvPr/>
        </p:nvCxnSpPr>
        <p:spPr>
          <a:xfrm flipH="1" rot="10800000">
            <a:off x="4883150" y="1708499"/>
            <a:ext cx="453900" cy="5013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1066" name="Google Shape;1066;p73"/>
          <p:cNvSpPr/>
          <p:nvPr/>
        </p:nvSpPr>
        <p:spPr>
          <a:xfrm>
            <a:off x="4362450" y="2144315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1067" name="Google Shape;1067;p73"/>
          <p:cNvSpPr txBox="1"/>
          <p:nvPr/>
        </p:nvSpPr>
        <p:spPr>
          <a:xfrm>
            <a:off x="563562" y="4095750"/>
            <a:ext cx="81534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Who would you rather be?  </a:t>
            </a:r>
            <a:r>
              <a:rPr b="1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with trusted relationships or risk-taker </a:t>
            </a:r>
            <a:r>
              <a:rPr b="1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000"/>
          </a:p>
        </p:txBody>
      </p:sp>
      <p:cxnSp>
        <p:nvCxnSpPr>
          <p:cNvPr id="1068" name="Google Shape;1068;p73"/>
          <p:cNvCxnSpPr/>
          <p:nvPr/>
        </p:nvCxnSpPr>
        <p:spPr>
          <a:xfrm rot="10800000">
            <a:off x="4971900" y="2366831"/>
            <a:ext cx="857400" cy="169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1069" name="Google Shape;1069;p73"/>
          <p:cNvSpPr/>
          <p:nvPr/>
        </p:nvSpPr>
        <p:spPr>
          <a:xfrm>
            <a:off x="1897062" y="1621631"/>
            <a:ext cx="609600" cy="4452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70" name="Google Shape;1070;p73"/>
          <p:cNvCxnSpPr/>
          <p:nvPr/>
        </p:nvCxnSpPr>
        <p:spPr>
          <a:xfrm flipH="1">
            <a:off x="1587562" y="2001440"/>
            <a:ext cx="398400" cy="4347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1071" name="Google Shape;1071;p73"/>
          <p:cNvCxnSpPr/>
          <p:nvPr/>
        </p:nvCxnSpPr>
        <p:spPr>
          <a:xfrm rot="10800000">
            <a:off x="2417912" y="2001318"/>
            <a:ext cx="399900" cy="4347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1072" name="Google Shape;1072;p73"/>
          <p:cNvCxnSpPr/>
          <p:nvPr/>
        </p:nvCxnSpPr>
        <p:spPr>
          <a:xfrm rot="10800000">
            <a:off x="2506749" y="1844399"/>
            <a:ext cx="1944600" cy="3654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1073" name="Google Shape;1073;p73"/>
          <p:cNvCxnSpPr/>
          <p:nvPr/>
        </p:nvCxnSpPr>
        <p:spPr>
          <a:xfrm flipH="1" rot="10800000">
            <a:off x="3248025" y="2524031"/>
            <a:ext cx="1203300" cy="9645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1074" name="Google Shape;1074;p73"/>
          <p:cNvCxnSpPr/>
          <p:nvPr/>
        </p:nvCxnSpPr>
        <p:spPr>
          <a:xfrm flipH="1" rot="10800000">
            <a:off x="1587500" y="2066831"/>
            <a:ext cx="614400" cy="14217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1075" name="Google Shape;1075;p73"/>
          <p:cNvSpPr txBox="1"/>
          <p:nvPr/>
        </p:nvSpPr>
        <p:spPr>
          <a:xfrm>
            <a:off x="4049712" y="3062288"/>
            <a:ext cx="16668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High levels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of trust</a:t>
            </a:r>
            <a:endParaRPr/>
          </a:p>
        </p:txBody>
      </p:sp>
      <p:sp>
        <p:nvSpPr>
          <p:cNvPr id="1076" name="Google Shape;1076;p73"/>
          <p:cNvSpPr txBox="1"/>
          <p:nvPr/>
        </p:nvSpPr>
        <p:spPr>
          <a:xfrm>
            <a:off x="6350000" y="1671638"/>
            <a:ext cx="1666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Riskier</a:t>
            </a:r>
            <a:endParaRPr/>
          </a:p>
        </p:txBody>
      </p:sp>
      <p:sp>
        <p:nvSpPr>
          <p:cNvPr id="1077" name="Google Shape;1077;p73"/>
          <p:cNvSpPr/>
          <p:nvPr/>
        </p:nvSpPr>
        <p:spPr>
          <a:xfrm flipH="1" rot="5957497">
            <a:off x="5820768" y="1238250"/>
            <a:ext cx="182089" cy="1259607"/>
          </a:xfrm>
          <a:custGeom>
            <a:rect b="b" l="l" r="r" t="t"/>
            <a:pathLst>
              <a:path extrusionOk="0" h="120000" w="120000">
                <a:moveTo>
                  <a:pt x="120000" y="0"/>
                </a:moveTo>
                <a:cubicBezTo>
                  <a:pt x="118333" y="21250"/>
                  <a:pt x="116666" y="42500"/>
                  <a:pt x="100000" y="51428"/>
                </a:cubicBezTo>
                <a:cubicBezTo>
                  <a:pt x="83333" y="60357"/>
                  <a:pt x="36666" y="42142"/>
                  <a:pt x="20000" y="53571"/>
                </a:cubicBezTo>
                <a:cubicBezTo>
                  <a:pt x="3333" y="65000"/>
                  <a:pt x="1666" y="92500"/>
                  <a:pt x="0" y="120000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Google Shape;1078;p73"/>
          <p:cNvSpPr/>
          <p:nvPr/>
        </p:nvSpPr>
        <p:spPr>
          <a:xfrm flipH="1" rot="3773666">
            <a:off x="5940840" y="1552029"/>
            <a:ext cx="142220" cy="1227511"/>
          </a:xfrm>
          <a:custGeom>
            <a:rect b="b" l="l" r="r" t="t"/>
            <a:pathLst>
              <a:path extrusionOk="0" h="120000" w="120000">
                <a:moveTo>
                  <a:pt x="120000" y="0"/>
                </a:moveTo>
                <a:cubicBezTo>
                  <a:pt x="118333" y="21250"/>
                  <a:pt x="116666" y="42500"/>
                  <a:pt x="100000" y="51428"/>
                </a:cubicBezTo>
                <a:cubicBezTo>
                  <a:pt x="83333" y="60357"/>
                  <a:pt x="36666" y="42142"/>
                  <a:pt x="20000" y="53571"/>
                </a:cubicBezTo>
                <a:cubicBezTo>
                  <a:pt x="3333" y="65000"/>
                  <a:pt x="1666" y="92500"/>
                  <a:pt x="0" y="120000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73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74"/>
          <p:cNvSpPr txBox="1"/>
          <p:nvPr>
            <p:ph type="ctrTitle"/>
          </p:nvPr>
        </p:nvSpPr>
        <p:spPr>
          <a:xfrm>
            <a:off x="685800" y="463950"/>
            <a:ext cx="7772400" cy="18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 Science: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Social Networks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/>
              <a:t>(Part 4 - Graph Partitioning)</a:t>
            </a:r>
            <a:endParaRPr b="1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1"/>
          </a:p>
        </p:txBody>
      </p:sp>
      <p:sp>
        <p:nvSpPr>
          <p:cNvPr id="1085" name="Google Shape;1085;p74"/>
          <p:cNvSpPr txBox="1"/>
          <p:nvPr/>
        </p:nvSpPr>
        <p:spPr>
          <a:xfrm>
            <a:off x="1371600" y="2318100"/>
            <a:ext cx="6400800" cy="13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CS 432/532</a:t>
            </a:r>
            <a:endParaRPr sz="32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Old Dominion University</a:t>
            </a:r>
            <a:endParaRPr sz="3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p74"/>
          <p:cNvSpPr txBox="1"/>
          <p:nvPr/>
        </p:nvSpPr>
        <p:spPr>
          <a:xfrm>
            <a:off x="800100" y="4576765"/>
            <a:ext cx="75438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a </a:t>
            </a:r>
            <a:r>
              <a:rPr i="0" lang="en-US" sz="1500" u="sng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Attribution-NonCommercial-ShareAlike 3.0 Unported License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reative Commons License" id="1087" name="Google Shape;1087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52900" y="4381500"/>
            <a:ext cx="628650" cy="221456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74"/>
          <p:cNvSpPr txBox="1"/>
          <p:nvPr/>
        </p:nvSpPr>
        <p:spPr>
          <a:xfrm>
            <a:off x="255400" y="3936588"/>
            <a:ext cx="8781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latin typeface="Calibri"/>
                <a:ea typeface="Calibri"/>
                <a:cs typeface="Calibri"/>
                <a:sym typeface="Calibri"/>
              </a:rPr>
              <a:t>Permission has been granted to use these slides from Frank McCown, Michael L. Nelson, Alexander Nwala, Michele C. Weigle</a:t>
            </a:r>
            <a:endParaRPr i="1" sz="1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75"/>
          <p:cNvSpPr txBox="1"/>
          <p:nvPr/>
        </p:nvSpPr>
        <p:spPr>
          <a:xfrm>
            <a:off x="762000" y="1314450"/>
            <a:ext cx="7391400" cy="22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s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lides based on Ch </a:t>
            </a: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b="0" i="1" lang="en-US" sz="36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Networks, Crowds and Markets</a:t>
            </a:r>
            <a:r>
              <a:rPr b="0" i="1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Easley &amp; Kleinberg (2010)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1800"/>
              <a:t>(</a:t>
            </a:r>
            <a:r>
              <a:rPr i="1" lang="en-US" sz="1800"/>
              <a:t>abbreviated as EK10)</a:t>
            </a:r>
            <a:endParaRPr sz="1800"/>
          </a:p>
        </p:txBody>
      </p:sp>
      <p:sp>
        <p:nvSpPr>
          <p:cNvPr id="1094" name="Google Shape;1094;p75"/>
          <p:cNvSpPr txBox="1"/>
          <p:nvPr/>
        </p:nvSpPr>
        <p:spPr>
          <a:xfrm>
            <a:off x="509100" y="3947272"/>
            <a:ext cx="47031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Calibri"/>
                <a:ea typeface="Calibri"/>
                <a:cs typeface="Calibri"/>
                <a:sym typeface="Calibri"/>
              </a:rPr>
              <a:t>Kleinberg is the HITS guy (hubs and authorities)</a:t>
            </a:r>
            <a:endParaRPr i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5" name="Google Shape;1095;p75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0" name="Google Shape;1100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95625" y="225144"/>
            <a:ext cx="5872163" cy="4614863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p76"/>
          <p:cNvSpPr txBox="1"/>
          <p:nvPr/>
        </p:nvSpPr>
        <p:spPr>
          <a:xfrm>
            <a:off x="228600" y="57150"/>
            <a:ext cx="37338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Co-authorship network</a:t>
            </a:r>
            <a:br>
              <a:rPr b="1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can the tightly clustered groups be identified mathematically?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b="0" i="0" lang="en-US" sz="1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often “eyeball” clusters, important nodes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b="0" i="0" lang="en-US" sz="1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often are interested in link prediction</a:t>
            </a:r>
            <a:endParaRPr/>
          </a:p>
        </p:txBody>
      </p:sp>
      <p:sp>
        <p:nvSpPr>
          <p:cNvPr id="1102" name="Google Shape;1102;p76"/>
          <p:cNvSpPr txBox="1"/>
          <p:nvPr/>
        </p:nvSpPr>
        <p:spPr>
          <a:xfrm>
            <a:off x="51550" y="4446047"/>
            <a:ext cx="6179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i="0" lang="en-US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Newman &amp; Girvan, Finding and evaluating commun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ity structure in networks, </a:t>
            </a:r>
            <a:r>
              <a:rPr i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Physical Review E,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69(2), </a:t>
            </a:r>
            <a:r>
              <a:rPr i="0" lang="en-US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2004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3" name="Google Shape;1103;p76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77"/>
          <p:cNvSpPr txBox="1"/>
          <p:nvPr/>
        </p:nvSpPr>
        <p:spPr>
          <a:xfrm>
            <a:off x="381000" y="264319"/>
            <a:ext cx="83058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1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Karate Club </a:t>
            </a: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splits after a dispute. Can new clubs be identified based on network structure? </a:t>
            </a:r>
            <a:endParaRPr/>
          </a:p>
        </p:txBody>
      </p:sp>
      <p:pic>
        <p:nvPicPr>
          <p:cNvPr id="1109" name="Google Shape;1109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5451" y="1155369"/>
            <a:ext cx="5316899" cy="3327187"/>
          </a:xfrm>
          <a:prstGeom prst="rect">
            <a:avLst/>
          </a:prstGeom>
          <a:noFill/>
          <a:ln>
            <a:noFill/>
          </a:ln>
        </p:spPr>
      </p:pic>
      <p:sp>
        <p:nvSpPr>
          <p:cNvPr id="1110" name="Google Shape;1110;p77"/>
          <p:cNvSpPr txBox="1"/>
          <p:nvPr/>
        </p:nvSpPr>
        <p:spPr>
          <a:xfrm>
            <a:off x="101475" y="4406350"/>
            <a:ext cx="83058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i="0" lang="en-US" sz="11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Zachary W. (1977). An information flow model for conflict and fission in small groups. Journal of Anthropological Research, 33, 452-473.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Zachary's karate club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(Wikipedia)</a:t>
            </a:r>
            <a:r>
              <a:rPr i="0" lang="en-US" sz="11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i="0" lang="en-US" sz="11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 data set at </a:t>
            </a:r>
            <a:r>
              <a:rPr lang="en-US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ZACHARY KARATE CLUB at UCINET IV Datasets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Zachary karate club at KONECT (archived)</a:t>
            </a:r>
            <a:r>
              <a:rPr i="0" lang="en-US" sz="11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0" lang="en-US" sz="11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" name="Google Shape;1111;p77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7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Graph Partitioning</a:t>
            </a:r>
            <a:endParaRPr/>
          </a:p>
        </p:txBody>
      </p:sp>
      <p:sp>
        <p:nvSpPr>
          <p:cNvPr id="1117" name="Google Shape;1117;p78"/>
          <p:cNvSpPr txBox="1"/>
          <p:nvPr>
            <p:ph idx="1" type="body"/>
          </p:nvPr>
        </p:nvSpPr>
        <p:spPr>
          <a:xfrm>
            <a:off x="457200" y="1200150"/>
            <a:ext cx="82296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Methods to break a network into sets of connected components called </a:t>
            </a:r>
            <a:r>
              <a:rPr b="0" i="1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regions</a:t>
            </a:r>
            <a:endParaRPr sz="2800"/>
          </a:p>
          <a:p>
            <a:pPr indent="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-3175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Many general approaches</a:t>
            </a:r>
            <a:endParaRPr sz="2800"/>
          </a:p>
          <a:p>
            <a:pPr indent="-2603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Divisive methods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Repeatedly identify and remove edges connecting densely connected regions</a:t>
            </a:r>
            <a:endParaRPr sz="2400"/>
          </a:p>
          <a:p>
            <a:pPr indent="-2603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Agglomerative methods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Repeatedly identify and merge nodes that likely belong in the same region</a:t>
            </a:r>
            <a:endParaRPr sz="2400"/>
          </a:p>
        </p:txBody>
      </p:sp>
      <p:sp>
        <p:nvSpPr>
          <p:cNvPr id="1118" name="Google Shape;1118;p78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79"/>
          <p:cNvSpPr/>
          <p:nvPr/>
        </p:nvSpPr>
        <p:spPr>
          <a:xfrm>
            <a:off x="3422650" y="22490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1124" name="Google Shape;1124;p79"/>
          <p:cNvSpPr/>
          <p:nvPr/>
        </p:nvSpPr>
        <p:spPr>
          <a:xfrm>
            <a:off x="5035550" y="22490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1125" name="Google Shape;1125;p79"/>
          <p:cNvSpPr/>
          <p:nvPr/>
        </p:nvSpPr>
        <p:spPr>
          <a:xfrm>
            <a:off x="23114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126" name="Google Shape;1126;p79"/>
          <p:cNvSpPr/>
          <p:nvPr/>
        </p:nvSpPr>
        <p:spPr>
          <a:xfrm>
            <a:off x="8382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127" name="Google Shape;1127;p79"/>
          <p:cNvSpPr/>
          <p:nvPr/>
        </p:nvSpPr>
        <p:spPr>
          <a:xfrm>
            <a:off x="1574800" y="5345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1128" name="Google Shape;1128;p79"/>
          <p:cNvCxnSpPr/>
          <p:nvPr/>
        </p:nvCxnSpPr>
        <p:spPr>
          <a:xfrm flipH="1">
            <a:off x="1206650" y="1004888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29" name="Google Shape;1129;p79"/>
          <p:cNvCxnSpPr/>
          <p:nvPr/>
        </p:nvCxnSpPr>
        <p:spPr>
          <a:xfrm rot="10800000">
            <a:off x="2203600" y="1004840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30" name="Google Shape;1130;p79"/>
          <p:cNvCxnSpPr/>
          <p:nvPr/>
        </p:nvCxnSpPr>
        <p:spPr>
          <a:xfrm rot="10800000">
            <a:off x="1574900" y="1668065"/>
            <a:ext cx="7365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31" name="Google Shape;1131;p79"/>
          <p:cNvSpPr/>
          <p:nvPr/>
        </p:nvSpPr>
        <p:spPr>
          <a:xfrm>
            <a:off x="76200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/>
          </a:p>
        </p:txBody>
      </p:sp>
      <p:sp>
        <p:nvSpPr>
          <p:cNvPr id="1132" name="Google Shape;1132;p79"/>
          <p:cNvSpPr/>
          <p:nvPr/>
        </p:nvSpPr>
        <p:spPr>
          <a:xfrm>
            <a:off x="61468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1133" name="Google Shape;1133;p79"/>
          <p:cNvSpPr/>
          <p:nvPr/>
        </p:nvSpPr>
        <p:spPr>
          <a:xfrm>
            <a:off x="6883400" y="5345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cxnSp>
        <p:nvCxnSpPr>
          <p:cNvPr id="1134" name="Google Shape;1134;p79"/>
          <p:cNvCxnSpPr/>
          <p:nvPr/>
        </p:nvCxnSpPr>
        <p:spPr>
          <a:xfrm flipH="1">
            <a:off x="6515250" y="1004888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35" name="Google Shape;1135;p79"/>
          <p:cNvCxnSpPr/>
          <p:nvPr/>
        </p:nvCxnSpPr>
        <p:spPr>
          <a:xfrm rot="10800000">
            <a:off x="7512200" y="1004840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36" name="Google Shape;1136;p79"/>
          <p:cNvCxnSpPr/>
          <p:nvPr/>
        </p:nvCxnSpPr>
        <p:spPr>
          <a:xfrm rot="10800000">
            <a:off x="6883500" y="1668065"/>
            <a:ext cx="7365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37" name="Google Shape;1137;p79"/>
          <p:cNvSpPr/>
          <p:nvPr/>
        </p:nvSpPr>
        <p:spPr>
          <a:xfrm>
            <a:off x="2311400" y="31634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1138" name="Google Shape;1138;p79"/>
          <p:cNvSpPr/>
          <p:nvPr/>
        </p:nvSpPr>
        <p:spPr>
          <a:xfrm>
            <a:off x="873125" y="3163490"/>
            <a:ext cx="7383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139" name="Google Shape;1139;p79"/>
          <p:cNvSpPr/>
          <p:nvPr/>
        </p:nvSpPr>
        <p:spPr>
          <a:xfrm>
            <a:off x="1611312" y="40207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cxnSp>
        <p:nvCxnSpPr>
          <p:cNvPr id="1140" name="Google Shape;1140;p79"/>
          <p:cNvCxnSpPr/>
          <p:nvPr/>
        </p:nvCxnSpPr>
        <p:spPr>
          <a:xfrm rot="10800000">
            <a:off x="1241575" y="3714703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41" name="Google Shape;1141;p79"/>
          <p:cNvCxnSpPr/>
          <p:nvPr/>
        </p:nvCxnSpPr>
        <p:spPr>
          <a:xfrm flipH="1">
            <a:off x="2239899" y="3714750"/>
            <a:ext cx="4398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42" name="Google Shape;1142;p79"/>
          <p:cNvCxnSpPr/>
          <p:nvPr/>
        </p:nvCxnSpPr>
        <p:spPr>
          <a:xfrm rot="10800000">
            <a:off x="1611199" y="3439715"/>
            <a:ext cx="7002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43" name="Google Shape;1143;p79"/>
          <p:cNvSpPr/>
          <p:nvPr/>
        </p:nvSpPr>
        <p:spPr>
          <a:xfrm>
            <a:off x="7585075" y="31634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/>
          </a:p>
        </p:txBody>
      </p:sp>
      <p:sp>
        <p:nvSpPr>
          <p:cNvPr id="1144" name="Google Shape;1144;p79"/>
          <p:cNvSpPr/>
          <p:nvPr/>
        </p:nvSpPr>
        <p:spPr>
          <a:xfrm>
            <a:off x="6146800" y="31634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145" name="Google Shape;1145;p79"/>
          <p:cNvSpPr/>
          <p:nvPr/>
        </p:nvSpPr>
        <p:spPr>
          <a:xfrm>
            <a:off x="6883400" y="40207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/>
          </a:p>
        </p:txBody>
      </p:sp>
      <p:cxnSp>
        <p:nvCxnSpPr>
          <p:cNvPr id="1146" name="Google Shape;1146;p79"/>
          <p:cNvCxnSpPr/>
          <p:nvPr/>
        </p:nvCxnSpPr>
        <p:spPr>
          <a:xfrm rot="10800000">
            <a:off x="6515250" y="3714703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47" name="Google Shape;1147;p79"/>
          <p:cNvCxnSpPr/>
          <p:nvPr/>
        </p:nvCxnSpPr>
        <p:spPr>
          <a:xfrm flipH="1">
            <a:off x="7512075" y="3714750"/>
            <a:ext cx="4413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48" name="Google Shape;1148;p79"/>
          <p:cNvCxnSpPr/>
          <p:nvPr/>
        </p:nvCxnSpPr>
        <p:spPr>
          <a:xfrm rot="10800000">
            <a:off x="6883375" y="3439715"/>
            <a:ext cx="7017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49" name="Google Shape;1149;p79"/>
          <p:cNvCxnSpPr/>
          <p:nvPr/>
        </p:nvCxnSpPr>
        <p:spPr>
          <a:xfrm rot="10800000">
            <a:off x="2941699" y="1862053"/>
            <a:ext cx="588900" cy="468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50" name="Google Shape;1150;p79"/>
          <p:cNvCxnSpPr/>
          <p:nvPr/>
        </p:nvCxnSpPr>
        <p:spPr>
          <a:xfrm flipH="1">
            <a:off x="2941699" y="2719388"/>
            <a:ext cx="588900" cy="525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51" name="Google Shape;1151;p79"/>
          <p:cNvCxnSpPr/>
          <p:nvPr/>
        </p:nvCxnSpPr>
        <p:spPr>
          <a:xfrm flipH="1">
            <a:off x="4159250" y="2525315"/>
            <a:ext cx="876300" cy="1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52" name="Google Shape;1152;p79"/>
          <p:cNvCxnSpPr/>
          <p:nvPr/>
        </p:nvCxnSpPr>
        <p:spPr>
          <a:xfrm flipH="1" rot="10800000">
            <a:off x="5664200" y="1862053"/>
            <a:ext cx="590700" cy="468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53" name="Google Shape;1153;p79"/>
          <p:cNvCxnSpPr/>
          <p:nvPr/>
        </p:nvCxnSpPr>
        <p:spPr>
          <a:xfrm rot="10800000">
            <a:off x="5664050" y="2719453"/>
            <a:ext cx="590700" cy="525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54" name="Google Shape;1154;p79"/>
          <p:cNvSpPr txBox="1"/>
          <p:nvPr/>
        </p:nvSpPr>
        <p:spPr>
          <a:xfrm>
            <a:off x="2978150" y="285750"/>
            <a:ext cx="32400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Divisive Methods</a:t>
            </a:r>
            <a:endParaRPr/>
          </a:p>
        </p:txBody>
      </p:sp>
      <p:sp>
        <p:nvSpPr>
          <p:cNvPr id="1155" name="Google Shape;1155;p79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80"/>
          <p:cNvSpPr/>
          <p:nvPr/>
        </p:nvSpPr>
        <p:spPr>
          <a:xfrm>
            <a:off x="3422650" y="22490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1161" name="Google Shape;1161;p80"/>
          <p:cNvSpPr/>
          <p:nvPr/>
        </p:nvSpPr>
        <p:spPr>
          <a:xfrm>
            <a:off x="5035550" y="22490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1162" name="Google Shape;1162;p80"/>
          <p:cNvSpPr/>
          <p:nvPr/>
        </p:nvSpPr>
        <p:spPr>
          <a:xfrm>
            <a:off x="23114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163" name="Google Shape;1163;p80"/>
          <p:cNvSpPr/>
          <p:nvPr/>
        </p:nvSpPr>
        <p:spPr>
          <a:xfrm>
            <a:off x="8382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164" name="Google Shape;1164;p80"/>
          <p:cNvSpPr/>
          <p:nvPr/>
        </p:nvSpPr>
        <p:spPr>
          <a:xfrm>
            <a:off x="1574800" y="5345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1165" name="Google Shape;1165;p80"/>
          <p:cNvCxnSpPr/>
          <p:nvPr/>
        </p:nvCxnSpPr>
        <p:spPr>
          <a:xfrm flipH="1">
            <a:off x="1206650" y="1004888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66" name="Google Shape;1166;p80"/>
          <p:cNvCxnSpPr/>
          <p:nvPr/>
        </p:nvCxnSpPr>
        <p:spPr>
          <a:xfrm rot="10800000">
            <a:off x="2203600" y="1004840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67" name="Google Shape;1167;p80"/>
          <p:cNvCxnSpPr/>
          <p:nvPr/>
        </p:nvCxnSpPr>
        <p:spPr>
          <a:xfrm rot="10800000">
            <a:off x="1574900" y="1668065"/>
            <a:ext cx="7365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68" name="Google Shape;1168;p80"/>
          <p:cNvSpPr/>
          <p:nvPr/>
        </p:nvSpPr>
        <p:spPr>
          <a:xfrm>
            <a:off x="76200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/>
          </a:p>
        </p:txBody>
      </p:sp>
      <p:sp>
        <p:nvSpPr>
          <p:cNvPr id="1169" name="Google Shape;1169;p80"/>
          <p:cNvSpPr/>
          <p:nvPr/>
        </p:nvSpPr>
        <p:spPr>
          <a:xfrm>
            <a:off x="61468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1170" name="Google Shape;1170;p80"/>
          <p:cNvSpPr/>
          <p:nvPr/>
        </p:nvSpPr>
        <p:spPr>
          <a:xfrm>
            <a:off x="6883400" y="5345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cxnSp>
        <p:nvCxnSpPr>
          <p:cNvPr id="1171" name="Google Shape;1171;p80"/>
          <p:cNvCxnSpPr/>
          <p:nvPr/>
        </p:nvCxnSpPr>
        <p:spPr>
          <a:xfrm flipH="1">
            <a:off x="6515250" y="1004888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72" name="Google Shape;1172;p80"/>
          <p:cNvCxnSpPr/>
          <p:nvPr/>
        </p:nvCxnSpPr>
        <p:spPr>
          <a:xfrm rot="10800000">
            <a:off x="7512200" y="1004840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73" name="Google Shape;1173;p80"/>
          <p:cNvCxnSpPr/>
          <p:nvPr/>
        </p:nvCxnSpPr>
        <p:spPr>
          <a:xfrm rot="10800000">
            <a:off x="6883500" y="1668065"/>
            <a:ext cx="7365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74" name="Google Shape;1174;p80"/>
          <p:cNvSpPr/>
          <p:nvPr/>
        </p:nvSpPr>
        <p:spPr>
          <a:xfrm>
            <a:off x="2311400" y="31634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1175" name="Google Shape;1175;p80"/>
          <p:cNvSpPr/>
          <p:nvPr/>
        </p:nvSpPr>
        <p:spPr>
          <a:xfrm>
            <a:off x="873125" y="3163490"/>
            <a:ext cx="7383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176" name="Google Shape;1176;p80"/>
          <p:cNvSpPr/>
          <p:nvPr/>
        </p:nvSpPr>
        <p:spPr>
          <a:xfrm>
            <a:off x="1611312" y="40207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cxnSp>
        <p:nvCxnSpPr>
          <p:cNvPr id="1177" name="Google Shape;1177;p80"/>
          <p:cNvCxnSpPr/>
          <p:nvPr/>
        </p:nvCxnSpPr>
        <p:spPr>
          <a:xfrm rot="10800000">
            <a:off x="1241575" y="3714703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78" name="Google Shape;1178;p80"/>
          <p:cNvCxnSpPr/>
          <p:nvPr/>
        </p:nvCxnSpPr>
        <p:spPr>
          <a:xfrm flipH="1">
            <a:off x="2239899" y="3714750"/>
            <a:ext cx="4398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79" name="Google Shape;1179;p80"/>
          <p:cNvCxnSpPr/>
          <p:nvPr/>
        </p:nvCxnSpPr>
        <p:spPr>
          <a:xfrm rot="10800000">
            <a:off x="1611199" y="3439715"/>
            <a:ext cx="7002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80" name="Google Shape;1180;p80"/>
          <p:cNvSpPr/>
          <p:nvPr/>
        </p:nvSpPr>
        <p:spPr>
          <a:xfrm>
            <a:off x="7585075" y="31634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/>
          </a:p>
        </p:txBody>
      </p:sp>
      <p:sp>
        <p:nvSpPr>
          <p:cNvPr id="1181" name="Google Shape;1181;p80"/>
          <p:cNvSpPr/>
          <p:nvPr/>
        </p:nvSpPr>
        <p:spPr>
          <a:xfrm>
            <a:off x="6146800" y="31634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182" name="Google Shape;1182;p80"/>
          <p:cNvSpPr/>
          <p:nvPr/>
        </p:nvSpPr>
        <p:spPr>
          <a:xfrm>
            <a:off x="6883400" y="40207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/>
          </a:p>
        </p:txBody>
      </p:sp>
      <p:cxnSp>
        <p:nvCxnSpPr>
          <p:cNvPr id="1183" name="Google Shape;1183;p80"/>
          <p:cNvCxnSpPr/>
          <p:nvPr/>
        </p:nvCxnSpPr>
        <p:spPr>
          <a:xfrm rot="10800000">
            <a:off x="6515250" y="3714703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84" name="Google Shape;1184;p80"/>
          <p:cNvCxnSpPr/>
          <p:nvPr/>
        </p:nvCxnSpPr>
        <p:spPr>
          <a:xfrm flipH="1">
            <a:off x="7512075" y="3714750"/>
            <a:ext cx="4413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85" name="Google Shape;1185;p80"/>
          <p:cNvCxnSpPr/>
          <p:nvPr/>
        </p:nvCxnSpPr>
        <p:spPr>
          <a:xfrm rot="10800000">
            <a:off x="6883375" y="3439715"/>
            <a:ext cx="7017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86" name="Google Shape;1186;p80"/>
          <p:cNvCxnSpPr/>
          <p:nvPr/>
        </p:nvCxnSpPr>
        <p:spPr>
          <a:xfrm rot="10800000">
            <a:off x="2941699" y="1862053"/>
            <a:ext cx="588900" cy="468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87" name="Google Shape;1187;p80"/>
          <p:cNvCxnSpPr/>
          <p:nvPr/>
        </p:nvCxnSpPr>
        <p:spPr>
          <a:xfrm flipH="1">
            <a:off x="2941699" y="2719388"/>
            <a:ext cx="588900" cy="525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88" name="Google Shape;1188;p80"/>
          <p:cNvCxnSpPr/>
          <p:nvPr/>
        </p:nvCxnSpPr>
        <p:spPr>
          <a:xfrm flipH="1">
            <a:off x="4159250" y="2525315"/>
            <a:ext cx="876300" cy="1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89" name="Google Shape;1189;p80"/>
          <p:cNvCxnSpPr/>
          <p:nvPr/>
        </p:nvCxnSpPr>
        <p:spPr>
          <a:xfrm flipH="1" rot="10800000">
            <a:off x="5664200" y="1862053"/>
            <a:ext cx="590700" cy="468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90" name="Google Shape;1190;p80"/>
          <p:cNvCxnSpPr/>
          <p:nvPr/>
        </p:nvCxnSpPr>
        <p:spPr>
          <a:xfrm rot="10800000">
            <a:off x="5664050" y="2719453"/>
            <a:ext cx="590700" cy="525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91" name="Google Shape;1191;p80"/>
          <p:cNvSpPr txBox="1"/>
          <p:nvPr/>
        </p:nvSpPr>
        <p:spPr>
          <a:xfrm>
            <a:off x="2978150" y="285750"/>
            <a:ext cx="32400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Agglomerative</a:t>
            </a:r>
            <a:b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Methods</a:t>
            </a:r>
            <a:endParaRPr/>
          </a:p>
        </p:txBody>
      </p:sp>
      <p:sp>
        <p:nvSpPr>
          <p:cNvPr id="1192" name="Google Shape;1192;p80"/>
          <p:cNvSpPr/>
          <p:nvPr/>
        </p:nvSpPr>
        <p:spPr>
          <a:xfrm>
            <a:off x="609600" y="400050"/>
            <a:ext cx="2625600" cy="1929900"/>
          </a:xfrm>
          <a:prstGeom prst="ellipse">
            <a:avLst/>
          </a:prstGeom>
          <a:noFill/>
          <a:ln cap="flat" cmpd="sng" w="25400">
            <a:solidFill>
              <a:srgbClr val="E46C0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3" name="Google Shape;1193;p80"/>
          <p:cNvSpPr/>
          <p:nvPr/>
        </p:nvSpPr>
        <p:spPr>
          <a:xfrm>
            <a:off x="5921375" y="400050"/>
            <a:ext cx="2625600" cy="1929900"/>
          </a:xfrm>
          <a:prstGeom prst="ellipse">
            <a:avLst/>
          </a:prstGeom>
          <a:noFill/>
          <a:ln cap="flat" cmpd="sng" w="25400">
            <a:solidFill>
              <a:srgbClr val="E46C0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4" name="Google Shape;1194;p80"/>
          <p:cNvSpPr/>
          <p:nvPr/>
        </p:nvSpPr>
        <p:spPr>
          <a:xfrm>
            <a:off x="665162" y="2749153"/>
            <a:ext cx="2627400" cy="1931100"/>
          </a:xfrm>
          <a:prstGeom prst="ellipse">
            <a:avLst/>
          </a:prstGeom>
          <a:noFill/>
          <a:ln cap="flat" cmpd="sng" w="25400">
            <a:solidFill>
              <a:srgbClr val="E46C0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5" name="Google Shape;1195;p80"/>
          <p:cNvSpPr/>
          <p:nvPr/>
        </p:nvSpPr>
        <p:spPr>
          <a:xfrm>
            <a:off x="5921375" y="2719388"/>
            <a:ext cx="2625600" cy="1929900"/>
          </a:xfrm>
          <a:prstGeom prst="ellipse">
            <a:avLst/>
          </a:prstGeom>
          <a:noFill/>
          <a:ln cap="flat" cmpd="sng" w="25400">
            <a:solidFill>
              <a:srgbClr val="E46C0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6" name="Google Shape;1196;p80"/>
          <p:cNvSpPr/>
          <p:nvPr/>
        </p:nvSpPr>
        <p:spPr>
          <a:xfrm>
            <a:off x="55562" y="285750"/>
            <a:ext cx="4287900" cy="4629000"/>
          </a:xfrm>
          <a:prstGeom prst="ellipse">
            <a:avLst/>
          </a:prstGeom>
          <a:noFill/>
          <a:ln cap="flat" cmpd="sng" w="25400">
            <a:solidFill>
              <a:srgbClr val="E46C0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80"/>
          <p:cNvSpPr/>
          <p:nvPr/>
        </p:nvSpPr>
        <p:spPr>
          <a:xfrm>
            <a:off x="4856162" y="263128"/>
            <a:ext cx="4287900" cy="4629000"/>
          </a:xfrm>
          <a:prstGeom prst="ellipse">
            <a:avLst/>
          </a:prstGeom>
          <a:noFill/>
          <a:ln cap="flat" cmpd="sng" w="25400">
            <a:solidFill>
              <a:srgbClr val="E46C0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8" name="Google Shape;1198;p80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3-15" id="1203" name="Google Shape;1203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338" y="1428750"/>
            <a:ext cx="6873325" cy="296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p81"/>
          <p:cNvSpPr txBox="1"/>
          <p:nvPr/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split/cluster?</a:t>
            </a:r>
            <a:endParaRPr/>
          </a:p>
        </p:txBody>
      </p:sp>
      <p:sp>
        <p:nvSpPr>
          <p:cNvPr id="1205" name="Google Shape;1205;p81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6" name="Google Shape;1206;p81"/>
          <p:cNvSpPr txBox="1"/>
          <p:nvPr/>
        </p:nvSpPr>
        <p:spPr>
          <a:xfrm>
            <a:off x="565975" y="3911719"/>
            <a:ext cx="85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[EK10]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/>
          <p:nvPr/>
        </p:nvSpPr>
        <p:spPr>
          <a:xfrm>
            <a:off x="0" y="857250"/>
            <a:ext cx="2133600" cy="13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0" i="0" lang="en-US" sz="4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LinkedIn</a:t>
            </a:r>
            <a:br>
              <a:rPr b="0" i="0" lang="en-US" sz="4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4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Maps</a:t>
            </a:r>
            <a:endParaRPr/>
          </a:p>
        </p:txBody>
      </p:sp>
      <p:pic>
        <p:nvPicPr>
          <p:cNvPr id="147" name="Google Shape;14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0499" y="141825"/>
            <a:ext cx="4333050" cy="42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9" name="Google Shape;149;p19"/>
          <p:cNvSpPr txBox="1"/>
          <p:nvPr/>
        </p:nvSpPr>
        <p:spPr>
          <a:xfrm>
            <a:off x="38575" y="4352750"/>
            <a:ext cx="61038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Visualize your LinkedIn network with InMaps</a:t>
            </a:r>
            <a:r>
              <a:rPr lang="en-US" sz="1300">
                <a:latin typeface="Calibri"/>
                <a:ea typeface="Calibri"/>
                <a:cs typeface="Calibri"/>
                <a:sym typeface="Calibri"/>
              </a:rPr>
              <a:t>, 2011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LinkedIn Is Quietly Retiring Network Visualization Tool InMaps</a:t>
            </a:r>
            <a:r>
              <a:rPr lang="en-US" sz="1300">
                <a:latin typeface="Calibri"/>
                <a:ea typeface="Calibri"/>
                <a:cs typeface="Calibri"/>
                <a:sym typeface="Calibri"/>
              </a:rPr>
              <a:t> , 2014 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Girvan-Newman Algorithm</a:t>
            </a:r>
            <a:endParaRPr/>
          </a:p>
        </p:txBody>
      </p:sp>
      <p:sp>
        <p:nvSpPr>
          <p:cNvPr id="1212" name="Google Shape;1212;p82"/>
          <p:cNvSpPr txBox="1"/>
          <p:nvPr>
            <p:ph idx="1" type="body"/>
          </p:nvPr>
        </p:nvSpPr>
        <p:spPr>
          <a:xfrm>
            <a:off x="420425" y="1063219"/>
            <a:ext cx="84141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1150" lvl="0" marL="34290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300"/>
              <a:t>Divisive method - </a:t>
            </a:r>
            <a:r>
              <a:rPr b="0" i="0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Uses </a:t>
            </a:r>
            <a:r>
              <a:rPr b="0" i="1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edge betweenness </a:t>
            </a:r>
            <a:r>
              <a:rPr b="0" i="0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identify edges to remove</a:t>
            </a:r>
            <a:endParaRPr sz="2700"/>
          </a:p>
          <a:p>
            <a:pPr indent="0" lvl="0" marL="34290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b="1" sz="500"/>
          </a:p>
          <a:p>
            <a:pPr indent="-311150" lvl="0" marL="34290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b="1" i="0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Edge betweenness</a:t>
            </a:r>
            <a:r>
              <a:rPr b="0" i="0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Total amount of "flow" an edge carries between all pairs of nodes</a:t>
            </a:r>
            <a:endParaRPr b="0" i="0" sz="23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1" marL="74295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–"/>
            </a:pPr>
            <a:r>
              <a:rPr b="0" i="0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single unit of flow between two nodes divides itself evenly among all shortest paths between the nodes (1/</a:t>
            </a:r>
            <a:r>
              <a:rPr b="0" i="1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="0" i="0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units flow along each of</a:t>
            </a:r>
            <a:r>
              <a:rPr b="0" i="1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k </a:t>
            </a:r>
            <a:r>
              <a:rPr b="0" i="0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shortest paths)</a:t>
            </a:r>
            <a:endParaRPr sz="2300"/>
          </a:p>
          <a:p>
            <a:pPr indent="0" lvl="0" marL="34290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-311150" lvl="0" marL="34290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300"/>
              <a:t>B</a:t>
            </a:r>
            <a:r>
              <a:rPr b="0" i="0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etweenness is a measure of </a:t>
            </a:r>
            <a:r>
              <a:rPr b="0" i="1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centrality</a:t>
            </a:r>
            <a:r>
              <a:rPr b="0" i="0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or importance, in a graph</a:t>
            </a:r>
            <a:endParaRPr sz="2700"/>
          </a:p>
        </p:txBody>
      </p:sp>
      <p:sp>
        <p:nvSpPr>
          <p:cNvPr id="1213" name="Google Shape;1213;p82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4" name="Google Shape;1214;p82"/>
          <p:cNvSpPr txBox="1"/>
          <p:nvPr/>
        </p:nvSpPr>
        <p:spPr>
          <a:xfrm>
            <a:off x="41700" y="4213175"/>
            <a:ext cx="90606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Girvan M. and Newman M. E. J., </a:t>
            </a:r>
            <a:r>
              <a:rPr lang="en-US" sz="1300" u="sng">
                <a:solidFill>
                  <a:schemeClr val="hlink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"Community structure in social and biological networks"</a:t>
            </a:r>
            <a:r>
              <a:rPr lang="en-US" sz="13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, Proc. Natl. Acad. Sci. USA </a:t>
            </a:r>
            <a:r>
              <a:rPr b="1" lang="en-US" sz="13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99</a:t>
            </a:r>
            <a:r>
              <a:rPr lang="en-US" sz="13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, 7821–7826 (2002)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Centrality</a:t>
            </a:r>
            <a:r>
              <a:rPr lang="en-US" sz="1300">
                <a:latin typeface="Calibri"/>
                <a:ea typeface="Calibri"/>
                <a:cs typeface="Calibri"/>
                <a:sym typeface="Calibri"/>
              </a:rPr>
              <a:t> (Wikipedia)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83"/>
          <p:cNvSpPr/>
          <p:nvPr/>
        </p:nvSpPr>
        <p:spPr>
          <a:xfrm>
            <a:off x="3422650" y="22490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1220" name="Google Shape;1220;p83"/>
          <p:cNvSpPr/>
          <p:nvPr/>
        </p:nvSpPr>
        <p:spPr>
          <a:xfrm>
            <a:off x="5035550" y="22490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1221" name="Google Shape;1221;p83"/>
          <p:cNvSpPr/>
          <p:nvPr/>
        </p:nvSpPr>
        <p:spPr>
          <a:xfrm>
            <a:off x="23114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222" name="Google Shape;1222;p83"/>
          <p:cNvSpPr/>
          <p:nvPr/>
        </p:nvSpPr>
        <p:spPr>
          <a:xfrm>
            <a:off x="8382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223" name="Google Shape;1223;p83"/>
          <p:cNvSpPr/>
          <p:nvPr/>
        </p:nvSpPr>
        <p:spPr>
          <a:xfrm>
            <a:off x="1574800" y="5345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1224" name="Google Shape;1224;p83"/>
          <p:cNvCxnSpPr/>
          <p:nvPr/>
        </p:nvCxnSpPr>
        <p:spPr>
          <a:xfrm flipH="1">
            <a:off x="1206650" y="1004888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25" name="Google Shape;1225;p83"/>
          <p:cNvCxnSpPr/>
          <p:nvPr/>
        </p:nvCxnSpPr>
        <p:spPr>
          <a:xfrm rot="10800000">
            <a:off x="2203600" y="1004840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26" name="Google Shape;1226;p83"/>
          <p:cNvCxnSpPr/>
          <p:nvPr/>
        </p:nvCxnSpPr>
        <p:spPr>
          <a:xfrm rot="10800000">
            <a:off x="1574900" y="1668065"/>
            <a:ext cx="7365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27" name="Google Shape;1227;p83"/>
          <p:cNvSpPr/>
          <p:nvPr/>
        </p:nvSpPr>
        <p:spPr>
          <a:xfrm>
            <a:off x="76200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/>
          </a:p>
        </p:txBody>
      </p:sp>
      <p:sp>
        <p:nvSpPr>
          <p:cNvPr id="1228" name="Google Shape;1228;p83"/>
          <p:cNvSpPr/>
          <p:nvPr/>
        </p:nvSpPr>
        <p:spPr>
          <a:xfrm>
            <a:off x="61468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1229" name="Google Shape;1229;p83"/>
          <p:cNvSpPr/>
          <p:nvPr/>
        </p:nvSpPr>
        <p:spPr>
          <a:xfrm>
            <a:off x="6883400" y="5345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cxnSp>
        <p:nvCxnSpPr>
          <p:cNvPr id="1230" name="Google Shape;1230;p83"/>
          <p:cNvCxnSpPr/>
          <p:nvPr/>
        </p:nvCxnSpPr>
        <p:spPr>
          <a:xfrm flipH="1">
            <a:off x="6515250" y="1004888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31" name="Google Shape;1231;p83"/>
          <p:cNvCxnSpPr/>
          <p:nvPr/>
        </p:nvCxnSpPr>
        <p:spPr>
          <a:xfrm rot="10800000">
            <a:off x="7512200" y="1004840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32" name="Google Shape;1232;p83"/>
          <p:cNvCxnSpPr/>
          <p:nvPr/>
        </p:nvCxnSpPr>
        <p:spPr>
          <a:xfrm rot="10800000">
            <a:off x="6883500" y="1668065"/>
            <a:ext cx="7365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33" name="Google Shape;1233;p83"/>
          <p:cNvSpPr/>
          <p:nvPr/>
        </p:nvSpPr>
        <p:spPr>
          <a:xfrm>
            <a:off x="2311400" y="31634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1234" name="Google Shape;1234;p83"/>
          <p:cNvSpPr/>
          <p:nvPr/>
        </p:nvSpPr>
        <p:spPr>
          <a:xfrm>
            <a:off x="873125" y="3163490"/>
            <a:ext cx="7383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235" name="Google Shape;1235;p83"/>
          <p:cNvSpPr/>
          <p:nvPr/>
        </p:nvSpPr>
        <p:spPr>
          <a:xfrm>
            <a:off x="1611312" y="40207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cxnSp>
        <p:nvCxnSpPr>
          <p:cNvPr id="1236" name="Google Shape;1236;p83"/>
          <p:cNvCxnSpPr/>
          <p:nvPr/>
        </p:nvCxnSpPr>
        <p:spPr>
          <a:xfrm rot="10800000">
            <a:off x="1241575" y="3714703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37" name="Google Shape;1237;p83"/>
          <p:cNvCxnSpPr/>
          <p:nvPr/>
        </p:nvCxnSpPr>
        <p:spPr>
          <a:xfrm flipH="1">
            <a:off x="2239899" y="3714750"/>
            <a:ext cx="4398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38" name="Google Shape;1238;p83"/>
          <p:cNvCxnSpPr/>
          <p:nvPr/>
        </p:nvCxnSpPr>
        <p:spPr>
          <a:xfrm rot="10800000">
            <a:off x="1611199" y="3439715"/>
            <a:ext cx="7002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39" name="Google Shape;1239;p83"/>
          <p:cNvSpPr/>
          <p:nvPr/>
        </p:nvSpPr>
        <p:spPr>
          <a:xfrm>
            <a:off x="7585075" y="31634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/>
          </a:p>
        </p:txBody>
      </p:sp>
      <p:sp>
        <p:nvSpPr>
          <p:cNvPr id="1240" name="Google Shape;1240;p83"/>
          <p:cNvSpPr/>
          <p:nvPr/>
        </p:nvSpPr>
        <p:spPr>
          <a:xfrm>
            <a:off x="6146800" y="31634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241" name="Google Shape;1241;p83"/>
          <p:cNvSpPr/>
          <p:nvPr/>
        </p:nvSpPr>
        <p:spPr>
          <a:xfrm>
            <a:off x="6883400" y="40207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/>
          </a:p>
        </p:txBody>
      </p:sp>
      <p:cxnSp>
        <p:nvCxnSpPr>
          <p:cNvPr id="1242" name="Google Shape;1242;p83"/>
          <p:cNvCxnSpPr/>
          <p:nvPr/>
        </p:nvCxnSpPr>
        <p:spPr>
          <a:xfrm rot="10800000">
            <a:off x="6515250" y="3714703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43" name="Google Shape;1243;p83"/>
          <p:cNvCxnSpPr/>
          <p:nvPr/>
        </p:nvCxnSpPr>
        <p:spPr>
          <a:xfrm flipH="1">
            <a:off x="7512075" y="3714750"/>
            <a:ext cx="4413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44" name="Google Shape;1244;p83"/>
          <p:cNvCxnSpPr/>
          <p:nvPr/>
        </p:nvCxnSpPr>
        <p:spPr>
          <a:xfrm rot="10800000">
            <a:off x="6883375" y="3439715"/>
            <a:ext cx="7017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45" name="Google Shape;1245;p83"/>
          <p:cNvCxnSpPr/>
          <p:nvPr/>
        </p:nvCxnSpPr>
        <p:spPr>
          <a:xfrm rot="10800000">
            <a:off x="2941699" y="1862053"/>
            <a:ext cx="588900" cy="468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46" name="Google Shape;1246;p83"/>
          <p:cNvCxnSpPr/>
          <p:nvPr/>
        </p:nvCxnSpPr>
        <p:spPr>
          <a:xfrm flipH="1">
            <a:off x="2941699" y="2719388"/>
            <a:ext cx="588900" cy="525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47" name="Google Shape;1247;p83"/>
          <p:cNvCxnSpPr/>
          <p:nvPr/>
        </p:nvCxnSpPr>
        <p:spPr>
          <a:xfrm flipH="1">
            <a:off x="4159250" y="2525315"/>
            <a:ext cx="876300" cy="1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48" name="Google Shape;1248;p83"/>
          <p:cNvCxnSpPr/>
          <p:nvPr/>
        </p:nvCxnSpPr>
        <p:spPr>
          <a:xfrm flipH="1" rot="10800000">
            <a:off x="5664200" y="1862053"/>
            <a:ext cx="590700" cy="468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49" name="Google Shape;1249;p83"/>
          <p:cNvCxnSpPr/>
          <p:nvPr/>
        </p:nvCxnSpPr>
        <p:spPr>
          <a:xfrm rot="10800000">
            <a:off x="5664050" y="2719453"/>
            <a:ext cx="590700" cy="525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50" name="Google Shape;1250;p83"/>
          <p:cNvSpPr txBox="1"/>
          <p:nvPr/>
        </p:nvSpPr>
        <p:spPr>
          <a:xfrm>
            <a:off x="2978150" y="285750"/>
            <a:ext cx="32400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Edge Betweenness Example</a:t>
            </a:r>
            <a:endParaRPr/>
          </a:p>
        </p:txBody>
      </p:sp>
      <p:sp>
        <p:nvSpPr>
          <p:cNvPr id="1251" name="Google Shape;1251;p83"/>
          <p:cNvSpPr txBox="1"/>
          <p:nvPr/>
        </p:nvSpPr>
        <p:spPr>
          <a:xfrm>
            <a:off x="3327400" y="1239440"/>
            <a:ext cx="26322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Calculate total flow over edge 7-8 </a:t>
            </a:r>
            <a:endParaRPr/>
          </a:p>
        </p:txBody>
      </p:sp>
      <p:sp>
        <p:nvSpPr>
          <p:cNvPr id="1252" name="Google Shape;1252;p83"/>
          <p:cNvSpPr/>
          <p:nvPr/>
        </p:nvSpPr>
        <p:spPr>
          <a:xfrm rot="3279269">
            <a:off x="4291495" y="2106983"/>
            <a:ext cx="613477" cy="212863"/>
          </a:xfrm>
          <a:custGeom>
            <a:rect b="b" l="l" r="r" t="t"/>
            <a:pathLst>
              <a:path extrusionOk="0" h="120000" w="120000">
                <a:moveTo>
                  <a:pt x="119610" y="120000"/>
                </a:moveTo>
                <a:cubicBezTo>
                  <a:pt x="120302" y="118333"/>
                  <a:pt x="120994" y="116666"/>
                  <a:pt x="112965" y="100000"/>
                </a:cubicBezTo>
                <a:cubicBezTo>
                  <a:pt x="104935" y="83333"/>
                  <a:pt x="81678" y="24666"/>
                  <a:pt x="71433" y="20000"/>
                </a:cubicBezTo>
                <a:cubicBezTo>
                  <a:pt x="61189" y="15333"/>
                  <a:pt x="63404" y="75333"/>
                  <a:pt x="51498" y="72000"/>
                </a:cubicBezTo>
                <a:cubicBezTo>
                  <a:pt x="39593" y="68666"/>
                  <a:pt x="19796" y="34333"/>
                  <a:pt x="0" y="0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3" name="Google Shape;1253;p83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84"/>
          <p:cNvSpPr/>
          <p:nvPr/>
        </p:nvSpPr>
        <p:spPr>
          <a:xfrm>
            <a:off x="3422650" y="22490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1259" name="Google Shape;1259;p84"/>
          <p:cNvSpPr/>
          <p:nvPr/>
        </p:nvSpPr>
        <p:spPr>
          <a:xfrm>
            <a:off x="5035550" y="22490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1260" name="Google Shape;1260;p84"/>
          <p:cNvSpPr/>
          <p:nvPr/>
        </p:nvSpPr>
        <p:spPr>
          <a:xfrm>
            <a:off x="23114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261" name="Google Shape;1261;p84"/>
          <p:cNvSpPr/>
          <p:nvPr/>
        </p:nvSpPr>
        <p:spPr>
          <a:xfrm>
            <a:off x="8382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262" name="Google Shape;1262;p84"/>
          <p:cNvSpPr/>
          <p:nvPr/>
        </p:nvSpPr>
        <p:spPr>
          <a:xfrm>
            <a:off x="1574800" y="5345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1263" name="Google Shape;1263;p84"/>
          <p:cNvCxnSpPr/>
          <p:nvPr/>
        </p:nvCxnSpPr>
        <p:spPr>
          <a:xfrm flipH="1">
            <a:off x="1206650" y="1004888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64" name="Google Shape;1264;p84"/>
          <p:cNvCxnSpPr/>
          <p:nvPr/>
        </p:nvCxnSpPr>
        <p:spPr>
          <a:xfrm rot="10800000">
            <a:off x="2203600" y="1004840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65" name="Google Shape;1265;p84"/>
          <p:cNvCxnSpPr/>
          <p:nvPr/>
        </p:nvCxnSpPr>
        <p:spPr>
          <a:xfrm rot="10800000">
            <a:off x="1574900" y="1668065"/>
            <a:ext cx="7365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66" name="Google Shape;1266;p84"/>
          <p:cNvSpPr/>
          <p:nvPr/>
        </p:nvSpPr>
        <p:spPr>
          <a:xfrm>
            <a:off x="76200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/>
          </a:p>
        </p:txBody>
      </p:sp>
      <p:sp>
        <p:nvSpPr>
          <p:cNvPr id="1267" name="Google Shape;1267;p84"/>
          <p:cNvSpPr/>
          <p:nvPr/>
        </p:nvSpPr>
        <p:spPr>
          <a:xfrm>
            <a:off x="61468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1268" name="Google Shape;1268;p84"/>
          <p:cNvSpPr/>
          <p:nvPr/>
        </p:nvSpPr>
        <p:spPr>
          <a:xfrm>
            <a:off x="6883400" y="5345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cxnSp>
        <p:nvCxnSpPr>
          <p:cNvPr id="1269" name="Google Shape;1269;p84"/>
          <p:cNvCxnSpPr/>
          <p:nvPr/>
        </p:nvCxnSpPr>
        <p:spPr>
          <a:xfrm flipH="1">
            <a:off x="6515250" y="1004888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70" name="Google Shape;1270;p84"/>
          <p:cNvCxnSpPr/>
          <p:nvPr/>
        </p:nvCxnSpPr>
        <p:spPr>
          <a:xfrm rot="10800000">
            <a:off x="7512200" y="1004840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71" name="Google Shape;1271;p84"/>
          <p:cNvCxnSpPr/>
          <p:nvPr/>
        </p:nvCxnSpPr>
        <p:spPr>
          <a:xfrm rot="10800000">
            <a:off x="6883500" y="1668065"/>
            <a:ext cx="7365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72" name="Google Shape;1272;p84"/>
          <p:cNvSpPr/>
          <p:nvPr/>
        </p:nvSpPr>
        <p:spPr>
          <a:xfrm>
            <a:off x="2311400" y="31634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1273" name="Google Shape;1273;p84"/>
          <p:cNvSpPr/>
          <p:nvPr/>
        </p:nvSpPr>
        <p:spPr>
          <a:xfrm>
            <a:off x="873125" y="3163490"/>
            <a:ext cx="7383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274" name="Google Shape;1274;p84"/>
          <p:cNvSpPr/>
          <p:nvPr/>
        </p:nvSpPr>
        <p:spPr>
          <a:xfrm>
            <a:off x="1611312" y="40207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cxnSp>
        <p:nvCxnSpPr>
          <p:cNvPr id="1275" name="Google Shape;1275;p84"/>
          <p:cNvCxnSpPr/>
          <p:nvPr/>
        </p:nvCxnSpPr>
        <p:spPr>
          <a:xfrm rot="10800000">
            <a:off x="1241575" y="3714703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76" name="Google Shape;1276;p84"/>
          <p:cNvCxnSpPr/>
          <p:nvPr/>
        </p:nvCxnSpPr>
        <p:spPr>
          <a:xfrm flipH="1">
            <a:off x="2239899" y="3714750"/>
            <a:ext cx="4398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77" name="Google Shape;1277;p84"/>
          <p:cNvCxnSpPr/>
          <p:nvPr/>
        </p:nvCxnSpPr>
        <p:spPr>
          <a:xfrm rot="10800000">
            <a:off x="1611199" y="3439715"/>
            <a:ext cx="7002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78" name="Google Shape;1278;p84"/>
          <p:cNvSpPr/>
          <p:nvPr/>
        </p:nvSpPr>
        <p:spPr>
          <a:xfrm>
            <a:off x="7585075" y="31634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/>
          </a:p>
        </p:txBody>
      </p:sp>
      <p:sp>
        <p:nvSpPr>
          <p:cNvPr id="1279" name="Google Shape;1279;p84"/>
          <p:cNvSpPr/>
          <p:nvPr/>
        </p:nvSpPr>
        <p:spPr>
          <a:xfrm>
            <a:off x="6146800" y="31634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280" name="Google Shape;1280;p84"/>
          <p:cNvSpPr/>
          <p:nvPr/>
        </p:nvSpPr>
        <p:spPr>
          <a:xfrm>
            <a:off x="6883400" y="40207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/>
          </a:p>
        </p:txBody>
      </p:sp>
      <p:cxnSp>
        <p:nvCxnSpPr>
          <p:cNvPr id="1281" name="Google Shape;1281;p84"/>
          <p:cNvCxnSpPr/>
          <p:nvPr/>
        </p:nvCxnSpPr>
        <p:spPr>
          <a:xfrm rot="10800000">
            <a:off x="6515250" y="3714703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82" name="Google Shape;1282;p84"/>
          <p:cNvCxnSpPr/>
          <p:nvPr/>
        </p:nvCxnSpPr>
        <p:spPr>
          <a:xfrm flipH="1">
            <a:off x="7512075" y="3714750"/>
            <a:ext cx="4413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83" name="Google Shape;1283;p84"/>
          <p:cNvCxnSpPr/>
          <p:nvPr/>
        </p:nvCxnSpPr>
        <p:spPr>
          <a:xfrm rot="10800000">
            <a:off x="6883375" y="3439715"/>
            <a:ext cx="7017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84" name="Google Shape;1284;p84"/>
          <p:cNvCxnSpPr/>
          <p:nvPr/>
        </p:nvCxnSpPr>
        <p:spPr>
          <a:xfrm rot="10800000">
            <a:off x="2941699" y="1862053"/>
            <a:ext cx="588900" cy="468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85" name="Google Shape;1285;p84"/>
          <p:cNvCxnSpPr/>
          <p:nvPr/>
        </p:nvCxnSpPr>
        <p:spPr>
          <a:xfrm flipH="1">
            <a:off x="2941699" y="2719388"/>
            <a:ext cx="588900" cy="525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86" name="Google Shape;1286;p84"/>
          <p:cNvCxnSpPr/>
          <p:nvPr/>
        </p:nvCxnSpPr>
        <p:spPr>
          <a:xfrm flipH="1">
            <a:off x="4159250" y="2525315"/>
            <a:ext cx="876300" cy="1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87" name="Google Shape;1287;p84"/>
          <p:cNvCxnSpPr/>
          <p:nvPr/>
        </p:nvCxnSpPr>
        <p:spPr>
          <a:xfrm flipH="1" rot="10800000">
            <a:off x="5664200" y="1862053"/>
            <a:ext cx="590700" cy="468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88" name="Google Shape;1288;p84"/>
          <p:cNvCxnSpPr/>
          <p:nvPr/>
        </p:nvCxnSpPr>
        <p:spPr>
          <a:xfrm rot="10800000">
            <a:off x="5664050" y="2719453"/>
            <a:ext cx="590700" cy="525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89" name="Google Shape;1289;p84"/>
          <p:cNvSpPr/>
          <p:nvPr/>
        </p:nvSpPr>
        <p:spPr>
          <a:xfrm>
            <a:off x="2347912" y="902494"/>
            <a:ext cx="2727300" cy="15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cubicBezTo>
                  <a:pt x="10231" y="9573"/>
                  <a:pt x="20462" y="19146"/>
                  <a:pt x="26358" y="31412"/>
                </a:cubicBezTo>
                <a:cubicBezTo>
                  <a:pt x="32254" y="43678"/>
                  <a:pt x="31560" y="62376"/>
                  <a:pt x="35375" y="73595"/>
                </a:cubicBezTo>
                <a:cubicBezTo>
                  <a:pt x="39190" y="84814"/>
                  <a:pt x="43121" y="94687"/>
                  <a:pt x="49248" y="98725"/>
                </a:cubicBezTo>
                <a:cubicBezTo>
                  <a:pt x="55375" y="102764"/>
                  <a:pt x="64971" y="94537"/>
                  <a:pt x="72138" y="97828"/>
                </a:cubicBezTo>
                <a:cubicBezTo>
                  <a:pt x="79306" y="101119"/>
                  <a:pt x="86011" y="115030"/>
                  <a:pt x="92254" y="118470"/>
                </a:cubicBezTo>
                <a:cubicBezTo>
                  <a:pt x="98497" y="121911"/>
                  <a:pt x="109595" y="118470"/>
                  <a:pt x="109595" y="118470"/>
                </a:cubicBezTo>
                <a:lnTo>
                  <a:pt x="120000" y="118470"/>
                </a:ln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0" name="Google Shape;1290;p84"/>
          <p:cNvSpPr txBox="1"/>
          <p:nvPr/>
        </p:nvSpPr>
        <p:spPr>
          <a:xfrm>
            <a:off x="3327400" y="1391840"/>
            <a:ext cx="26322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unit flows over 7-8 to get from 1 to 8 </a:t>
            </a:r>
            <a:endParaRPr/>
          </a:p>
        </p:txBody>
      </p:sp>
      <p:sp>
        <p:nvSpPr>
          <p:cNvPr id="1291" name="Google Shape;1291;p84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85"/>
          <p:cNvSpPr/>
          <p:nvPr/>
        </p:nvSpPr>
        <p:spPr>
          <a:xfrm>
            <a:off x="3422650" y="22490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1297" name="Google Shape;1297;p85"/>
          <p:cNvSpPr/>
          <p:nvPr/>
        </p:nvSpPr>
        <p:spPr>
          <a:xfrm>
            <a:off x="5035550" y="22490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1298" name="Google Shape;1298;p85"/>
          <p:cNvSpPr/>
          <p:nvPr/>
        </p:nvSpPr>
        <p:spPr>
          <a:xfrm>
            <a:off x="23114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299" name="Google Shape;1299;p85"/>
          <p:cNvSpPr/>
          <p:nvPr/>
        </p:nvSpPr>
        <p:spPr>
          <a:xfrm>
            <a:off x="8382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300" name="Google Shape;1300;p85"/>
          <p:cNvSpPr/>
          <p:nvPr/>
        </p:nvSpPr>
        <p:spPr>
          <a:xfrm>
            <a:off x="1574800" y="5345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1301" name="Google Shape;1301;p85"/>
          <p:cNvCxnSpPr/>
          <p:nvPr/>
        </p:nvCxnSpPr>
        <p:spPr>
          <a:xfrm flipH="1">
            <a:off x="1206650" y="1004888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02" name="Google Shape;1302;p85"/>
          <p:cNvCxnSpPr/>
          <p:nvPr/>
        </p:nvCxnSpPr>
        <p:spPr>
          <a:xfrm rot="10800000">
            <a:off x="2203600" y="1004840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03" name="Google Shape;1303;p85"/>
          <p:cNvCxnSpPr/>
          <p:nvPr/>
        </p:nvCxnSpPr>
        <p:spPr>
          <a:xfrm rot="10800000">
            <a:off x="1574900" y="1668065"/>
            <a:ext cx="7365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04" name="Google Shape;1304;p85"/>
          <p:cNvSpPr/>
          <p:nvPr/>
        </p:nvSpPr>
        <p:spPr>
          <a:xfrm>
            <a:off x="76200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/>
          </a:p>
        </p:txBody>
      </p:sp>
      <p:sp>
        <p:nvSpPr>
          <p:cNvPr id="1305" name="Google Shape;1305;p85"/>
          <p:cNvSpPr/>
          <p:nvPr/>
        </p:nvSpPr>
        <p:spPr>
          <a:xfrm>
            <a:off x="61468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1306" name="Google Shape;1306;p85"/>
          <p:cNvSpPr/>
          <p:nvPr/>
        </p:nvSpPr>
        <p:spPr>
          <a:xfrm>
            <a:off x="6883400" y="5345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cxnSp>
        <p:nvCxnSpPr>
          <p:cNvPr id="1307" name="Google Shape;1307;p85"/>
          <p:cNvCxnSpPr/>
          <p:nvPr/>
        </p:nvCxnSpPr>
        <p:spPr>
          <a:xfrm flipH="1">
            <a:off x="6515250" y="1004888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08" name="Google Shape;1308;p85"/>
          <p:cNvCxnSpPr/>
          <p:nvPr/>
        </p:nvCxnSpPr>
        <p:spPr>
          <a:xfrm rot="10800000">
            <a:off x="7512200" y="1004840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09" name="Google Shape;1309;p85"/>
          <p:cNvCxnSpPr/>
          <p:nvPr/>
        </p:nvCxnSpPr>
        <p:spPr>
          <a:xfrm rot="10800000">
            <a:off x="6883500" y="1668065"/>
            <a:ext cx="7365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10" name="Google Shape;1310;p85"/>
          <p:cNvSpPr/>
          <p:nvPr/>
        </p:nvSpPr>
        <p:spPr>
          <a:xfrm>
            <a:off x="2311400" y="31634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1311" name="Google Shape;1311;p85"/>
          <p:cNvSpPr/>
          <p:nvPr/>
        </p:nvSpPr>
        <p:spPr>
          <a:xfrm>
            <a:off x="873125" y="3163490"/>
            <a:ext cx="7383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312" name="Google Shape;1312;p85"/>
          <p:cNvSpPr/>
          <p:nvPr/>
        </p:nvSpPr>
        <p:spPr>
          <a:xfrm>
            <a:off x="1611312" y="40207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cxnSp>
        <p:nvCxnSpPr>
          <p:cNvPr id="1313" name="Google Shape;1313;p85"/>
          <p:cNvCxnSpPr/>
          <p:nvPr/>
        </p:nvCxnSpPr>
        <p:spPr>
          <a:xfrm rot="10800000">
            <a:off x="1241575" y="3714703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14" name="Google Shape;1314;p85"/>
          <p:cNvCxnSpPr/>
          <p:nvPr/>
        </p:nvCxnSpPr>
        <p:spPr>
          <a:xfrm flipH="1">
            <a:off x="2239899" y="3714750"/>
            <a:ext cx="4398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15" name="Google Shape;1315;p85"/>
          <p:cNvCxnSpPr/>
          <p:nvPr/>
        </p:nvCxnSpPr>
        <p:spPr>
          <a:xfrm rot="10800000">
            <a:off x="1611199" y="3439715"/>
            <a:ext cx="7002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16" name="Google Shape;1316;p85"/>
          <p:cNvSpPr/>
          <p:nvPr/>
        </p:nvSpPr>
        <p:spPr>
          <a:xfrm>
            <a:off x="7585075" y="31634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/>
          </a:p>
        </p:txBody>
      </p:sp>
      <p:sp>
        <p:nvSpPr>
          <p:cNvPr id="1317" name="Google Shape;1317;p85"/>
          <p:cNvSpPr/>
          <p:nvPr/>
        </p:nvSpPr>
        <p:spPr>
          <a:xfrm>
            <a:off x="6146800" y="31634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318" name="Google Shape;1318;p85"/>
          <p:cNvSpPr/>
          <p:nvPr/>
        </p:nvSpPr>
        <p:spPr>
          <a:xfrm>
            <a:off x="6883400" y="40207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/>
          </a:p>
        </p:txBody>
      </p:sp>
      <p:cxnSp>
        <p:nvCxnSpPr>
          <p:cNvPr id="1319" name="Google Shape;1319;p85"/>
          <p:cNvCxnSpPr/>
          <p:nvPr/>
        </p:nvCxnSpPr>
        <p:spPr>
          <a:xfrm rot="10800000">
            <a:off x="6515250" y="3714703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20" name="Google Shape;1320;p85"/>
          <p:cNvCxnSpPr/>
          <p:nvPr/>
        </p:nvCxnSpPr>
        <p:spPr>
          <a:xfrm flipH="1">
            <a:off x="7512075" y="3714750"/>
            <a:ext cx="4413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21" name="Google Shape;1321;p85"/>
          <p:cNvCxnSpPr/>
          <p:nvPr/>
        </p:nvCxnSpPr>
        <p:spPr>
          <a:xfrm rot="10800000">
            <a:off x="6883375" y="3439715"/>
            <a:ext cx="7017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22" name="Google Shape;1322;p85"/>
          <p:cNvCxnSpPr/>
          <p:nvPr/>
        </p:nvCxnSpPr>
        <p:spPr>
          <a:xfrm rot="10800000">
            <a:off x="2941699" y="1862053"/>
            <a:ext cx="588900" cy="468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23" name="Google Shape;1323;p85"/>
          <p:cNvCxnSpPr/>
          <p:nvPr/>
        </p:nvCxnSpPr>
        <p:spPr>
          <a:xfrm flipH="1">
            <a:off x="2941699" y="2719388"/>
            <a:ext cx="588900" cy="525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24" name="Google Shape;1324;p85"/>
          <p:cNvCxnSpPr/>
          <p:nvPr/>
        </p:nvCxnSpPr>
        <p:spPr>
          <a:xfrm flipH="1">
            <a:off x="4159250" y="2525315"/>
            <a:ext cx="876300" cy="1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25" name="Google Shape;1325;p85"/>
          <p:cNvCxnSpPr/>
          <p:nvPr/>
        </p:nvCxnSpPr>
        <p:spPr>
          <a:xfrm flipH="1" rot="10800000">
            <a:off x="5664200" y="1862053"/>
            <a:ext cx="590700" cy="468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26" name="Google Shape;1326;p85"/>
          <p:cNvCxnSpPr/>
          <p:nvPr/>
        </p:nvCxnSpPr>
        <p:spPr>
          <a:xfrm rot="10800000">
            <a:off x="5664050" y="2719453"/>
            <a:ext cx="590700" cy="525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27" name="Google Shape;1327;p85"/>
          <p:cNvSpPr txBox="1"/>
          <p:nvPr/>
        </p:nvSpPr>
        <p:spPr>
          <a:xfrm>
            <a:off x="3327400" y="1391840"/>
            <a:ext cx="26322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unit flows over 7-8 to get from 1 to 9 </a:t>
            </a:r>
            <a:endParaRPr/>
          </a:p>
        </p:txBody>
      </p:sp>
      <p:sp>
        <p:nvSpPr>
          <p:cNvPr id="1328" name="Google Shape;1328;p85"/>
          <p:cNvSpPr/>
          <p:nvPr/>
        </p:nvSpPr>
        <p:spPr>
          <a:xfrm>
            <a:off x="2346325" y="891778"/>
            <a:ext cx="3810000" cy="151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cubicBezTo>
                  <a:pt x="4120" y="11721"/>
                  <a:pt x="8240" y="23442"/>
                  <a:pt x="12480" y="30853"/>
                </a:cubicBezTo>
                <a:cubicBezTo>
                  <a:pt x="16720" y="38263"/>
                  <a:pt x="23280" y="36902"/>
                  <a:pt x="25440" y="44464"/>
                </a:cubicBezTo>
                <a:cubicBezTo>
                  <a:pt x="27600" y="52026"/>
                  <a:pt x="22960" y="66092"/>
                  <a:pt x="25440" y="76225"/>
                </a:cubicBezTo>
                <a:cubicBezTo>
                  <a:pt x="27920" y="86358"/>
                  <a:pt x="35360" y="100272"/>
                  <a:pt x="40320" y="105263"/>
                </a:cubicBezTo>
                <a:cubicBezTo>
                  <a:pt x="45280" y="110254"/>
                  <a:pt x="51200" y="103751"/>
                  <a:pt x="55200" y="106171"/>
                </a:cubicBezTo>
                <a:cubicBezTo>
                  <a:pt x="59200" y="108591"/>
                  <a:pt x="60240" y="118572"/>
                  <a:pt x="64320" y="119782"/>
                </a:cubicBezTo>
                <a:cubicBezTo>
                  <a:pt x="68400" y="120992"/>
                  <a:pt x="75280" y="116909"/>
                  <a:pt x="79680" y="113430"/>
                </a:cubicBezTo>
                <a:cubicBezTo>
                  <a:pt x="84080" y="109952"/>
                  <a:pt x="86640" y="101785"/>
                  <a:pt x="90720" y="98911"/>
                </a:cubicBezTo>
                <a:cubicBezTo>
                  <a:pt x="94800" y="96038"/>
                  <a:pt x="99280" y="100575"/>
                  <a:pt x="104160" y="96189"/>
                </a:cubicBezTo>
                <a:cubicBezTo>
                  <a:pt x="109040" y="91803"/>
                  <a:pt x="114520" y="82199"/>
                  <a:pt x="120000" y="72595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9" name="Google Shape;1329;p85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86"/>
          <p:cNvSpPr/>
          <p:nvPr/>
        </p:nvSpPr>
        <p:spPr>
          <a:xfrm>
            <a:off x="3422650" y="22490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1335" name="Google Shape;1335;p86"/>
          <p:cNvSpPr/>
          <p:nvPr/>
        </p:nvSpPr>
        <p:spPr>
          <a:xfrm>
            <a:off x="5035550" y="22490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1336" name="Google Shape;1336;p86"/>
          <p:cNvSpPr/>
          <p:nvPr/>
        </p:nvSpPr>
        <p:spPr>
          <a:xfrm>
            <a:off x="23114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337" name="Google Shape;1337;p86"/>
          <p:cNvSpPr/>
          <p:nvPr/>
        </p:nvSpPr>
        <p:spPr>
          <a:xfrm>
            <a:off x="8382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338" name="Google Shape;1338;p86"/>
          <p:cNvSpPr/>
          <p:nvPr/>
        </p:nvSpPr>
        <p:spPr>
          <a:xfrm>
            <a:off x="1574800" y="5345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1339" name="Google Shape;1339;p86"/>
          <p:cNvCxnSpPr/>
          <p:nvPr/>
        </p:nvCxnSpPr>
        <p:spPr>
          <a:xfrm flipH="1">
            <a:off x="1206650" y="1004888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40" name="Google Shape;1340;p86"/>
          <p:cNvCxnSpPr/>
          <p:nvPr/>
        </p:nvCxnSpPr>
        <p:spPr>
          <a:xfrm rot="10800000">
            <a:off x="2203600" y="1004840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41" name="Google Shape;1341;p86"/>
          <p:cNvCxnSpPr/>
          <p:nvPr/>
        </p:nvCxnSpPr>
        <p:spPr>
          <a:xfrm rot="10800000">
            <a:off x="1574900" y="1668065"/>
            <a:ext cx="7365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42" name="Google Shape;1342;p86"/>
          <p:cNvSpPr/>
          <p:nvPr/>
        </p:nvSpPr>
        <p:spPr>
          <a:xfrm>
            <a:off x="76200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/>
          </a:p>
        </p:txBody>
      </p:sp>
      <p:sp>
        <p:nvSpPr>
          <p:cNvPr id="1343" name="Google Shape;1343;p86"/>
          <p:cNvSpPr/>
          <p:nvPr/>
        </p:nvSpPr>
        <p:spPr>
          <a:xfrm>
            <a:off x="61468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1344" name="Google Shape;1344;p86"/>
          <p:cNvSpPr/>
          <p:nvPr/>
        </p:nvSpPr>
        <p:spPr>
          <a:xfrm>
            <a:off x="6883400" y="5345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cxnSp>
        <p:nvCxnSpPr>
          <p:cNvPr id="1345" name="Google Shape;1345;p86"/>
          <p:cNvCxnSpPr/>
          <p:nvPr/>
        </p:nvCxnSpPr>
        <p:spPr>
          <a:xfrm flipH="1">
            <a:off x="6515250" y="1004888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46" name="Google Shape;1346;p86"/>
          <p:cNvCxnSpPr/>
          <p:nvPr/>
        </p:nvCxnSpPr>
        <p:spPr>
          <a:xfrm rot="10800000">
            <a:off x="7512200" y="1004840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47" name="Google Shape;1347;p86"/>
          <p:cNvCxnSpPr/>
          <p:nvPr/>
        </p:nvCxnSpPr>
        <p:spPr>
          <a:xfrm rot="10800000">
            <a:off x="6883500" y="1668065"/>
            <a:ext cx="7365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48" name="Google Shape;1348;p86"/>
          <p:cNvSpPr/>
          <p:nvPr/>
        </p:nvSpPr>
        <p:spPr>
          <a:xfrm>
            <a:off x="2311400" y="31634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1349" name="Google Shape;1349;p86"/>
          <p:cNvSpPr/>
          <p:nvPr/>
        </p:nvSpPr>
        <p:spPr>
          <a:xfrm>
            <a:off x="873125" y="3163490"/>
            <a:ext cx="7383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350" name="Google Shape;1350;p86"/>
          <p:cNvSpPr/>
          <p:nvPr/>
        </p:nvSpPr>
        <p:spPr>
          <a:xfrm>
            <a:off x="1611312" y="40207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cxnSp>
        <p:nvCxnSpPr>
          <p:cNvPr id="1351" name="Google Shape;1351;p86"/>
          <p:cNvCxnSpPr/>
          <p:nvPr/>
        </p:nvCxnSpPr>
        <p:spPr>
          <a:xfrm rot="10800000">
            <a:off x="1241575" y="3714703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52" name="Google Shape;1352;p86"/>
          <p:cNvCxnSpPr/>
          <p:nvPr/>
        </p:nvCxnSpPr>
        <p:spPr>
          <a:xfrm flipH="1">
            <a:off x="2239899" y="3714750"/>
            <a:ext cx="4398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53" name="Google Shape;1353;p86"/>
          <p:cNvCxnSpPr/>
          <p:nvPr/>
        </p:nvCxnSpPr>
        <p:spPr>
          <a:xfrm rot="10800000">
            <a:off x="1611199" y="3439715"/>
            <a:ext cx="7002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54" name="Google Shape;1354;p86"/>
          <p:cNvSpPr/>
          <p:nvPr/>
        </p:nvSpPr>
        <p:spPr>
          <a:xfrm>
            <a:off x="7585075" y="31634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/>
          </a:p>
        </p:txBody>
      </p:sp>
      <p:sp>
        <p:nvSpPr>
          <p:cNvPr id="1355" name="Google Shape;1355;p86"/>
          <p:cNvSpPr/>
          <p:nvPr/>
        </p:nvSpPr>
        <p:spPr>
          <a:xfrm>
            <a:off x="6146800" y="31634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356" name="Google Shape;1356;p86"/>
          <p:cNvSpPr/>
          <p:nvPr/>
        </p:nvSpPr>
        <p:spPr>
          <a:xfrm>
            <a:off x="6883400" y="40207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/>
          </a:p>
        </p:txBody>
      </p:sp>
      <p:cxnSp>
        <p:nvCxnSpPr>
          <p:cNvPr id="1357" name="Google Shape;1357;p86"/>
          <p:cNvCxnSpPr/>
          <p:nvPr/>
        </p:nvCxnSpPr>
        <p:spPr>
          <a:xfrm rot="10800000">
            <a:off x="6515250" y="3714703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58" name="Google Shape;1358;p86"/>
          <p:cNvCxnSpPr/>
          <p:nvPr/>
        </p:nvCxnSpPr>
        <p:spPr>
          <a:xfrm flipH="1">
            <a:off x="7512075" y="3714750"/>
            <a:ext cx="4413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59" name="Google Shape;1359;p86"/>
          <p:cNvCxnSpPr/>
          <p:nvPr/>
        </p:nvCxnSpPr>
        <p:spPr>
          <a:xfrm rot="10800000">
            <a:off x="6883375" y="3439715"/>
            <a:ext cx="7017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60" name="Google Shape;1360;p86"/>
          <p:cNvCxnSpPr/>
          <p:nvPr/>
        </p:nvCxnSpPr>
        <p:spPr>
          <a:xfrm rot="10800000">
            <a:off x="2941699" y="1862053"/>
            <a:ext cx="588900" cy="468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61" name="Google Shape;1361;p86"/>
          <p:cNvCxnSpPr/>
          <p:nvPr/>
        </p:nvCxnSpPr>
        <p:spPr>
          <a:xfrm flipH="1">
            <a:off x="2941699" y="2719388"/>
            <a:ext cx="588900" cy="525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62" name="Google Shape;1362;p86"/>
          <p:cNvCxnSpPr/>
          <p:nvPr/>
        </p:nvCxnSpPr>
        <p:spPr>
          <a:xfrm flipH="1">
            <a:off x="4159250" y="2525315"/>
            <a:ext cx="876300" cy="1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63" name="Google Shape;1363;p86"/>
          <p:cNvCxnSpPr/>
          <p:nvPr/>
        </p:nvCxnSpPr>
        <p:spPr>
          <a:xfrm flipH="1" rot="10800000">
            <a:off x="5664200" y="1862053"/>
            <a:ext cx="590700" cy="468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64" name="Google Shape;1364;p86"/>
          <p:cNvCxnSpPr/>
          <p:nvPr/>
        </p:nvCxnSpPr>
        <p:spPr>
          <a:xfrm rot="10800000">
            <a:off x="5664050" y="2719453"/>
            <a:ext cx="590700" cy="525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65" name="Google Shape;1365;p86"/>
          <p:cNvSpPr txBox="1"/>
          <p:nvPr/>
        </p:nvSpPr>
        <p:spPr>
          <a:xfrm>
            <a:off x="3327400" y="1391840"/>
            <a:ext cx="26322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unit flows over 7-8 to get from 1 to 10 </a:t>
            </a:r>
            <a:endParaRPr/>
          </a:p>
        </p:txBody>
      </p:sp>
      <p:sp>
        <p:nvSpPr>
          <p:cNvPr id="1366" name="Google Shape;1366;p86"/>
          <p:cNvSpPr/>
          <p:nvPr/>
        </p:nvSpPr>
        <p:spPr>
          <a:xfrm>
            <a:off x="2386012" y="887015"/>
            <a:ext cx="4548300" cy="1563300"/>
          </a:xfrm>
          <a:custGeom>
            <a:rect b="b" l="l" r="r" t="t"/>
            <a:pathLst>
              <a:path extrusionOk="0" h="120000" w="120000">
                <a:moveTo>
                  <a:pt x="195" y="389"/>
                </a:moveTo>
                <a:cubicBezTo>
                  <a:pt x="-72" y="-194"/>
                  <a:pt x="-340" y="-779"/>
                  <a:pt x="1401" y="3899"/>
                </a:cubicBezTo>
                <a:cubicBezTo>
                  <a:pt x="3143" y="8577"/>
                  <a:pt x="7499" y="21590"/>
                  <a:pt x="10648" y="28462"/>
                </a:cubicBezTo>
                <a:cubicBezTo>
                  <a:pt x="13797" y="35334"/>
                  <a:pt x="18487" y="37966"/>
                  <a:pt x="20297" y="45131"/>
                </a:cubicBezTo>
                <a:cubicBezTo>
                  <a:pt x="22106" y="52295"/>
                  <a:pt x="19426" y="63261"/>
                  <a:pt x="21503" y="71449"/>
                </a:cubicBezTo>
                <a:cubicBezTo>
                  <a:pt x="23580" y="79637"/>
                  <a:pt x="29476" y="90457"/>
                  <a:pt x="32759" y="94258"/>
                </a:cubicBezTo>
                <a:cubicBezTo>
                  <a:pt x="36043" y="98060"/>
                  <a:pt x="37852" y="90749"/>
                  <a:pt x="41202" y="94258"/>
                </a:cubicBezTo>
                <a:cubicBezTo>
                  <a:pt x="44552" y="97768"/>
                  <a:pt x="48774" y="111219"/>
                  <a:pt x="52861" y="115313"/>
                </a:cubicBezTo>
                <a:cubicBezTo>
                  <a:pt x="56948" y="119407"/>
                  <a:pt x="62107" y="121454"/>
                  <a:pt x="65726" y="118822"/>
                </a:cubicBezTo>
                <a:cubicBezTo>
                  <a:pt x="69344" y="116191"/>
                  <a:pt x="70349" y="104786"/>
                  <a:pt x="74570" y="99522"/>
                </a:cubicBezTo>
                <a:cubicBezTo>
                  <a:pt x="78792" y="94258"/>
                  <a:pt x="87636" y="95282"/>
                  <a:pt x="91053" y="87240"/>
                </a:cubicBezTo>
                <a:cubicBezTo>
                  <a:pt x="94471" y="79198"/>
                  <a:pt x="90249" y="65162"/>
                  <a:pt x="95074" y="51272"/>
                </a:cubicBezTo>
                <a:cubicBezTo>
                  <a:pt x="99898" y="37381"/>
                  <a:pt x="109949" y="20640"/>
                  <a:pt x="120000" y="3899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86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87"/>
          <p:cNvSpPr/>
          <p:nvPr/>
        </p:nvSpPr>
        <p:spPr>
          <a:xfrm>
            <a:off x="3422650" y="22490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1373" name="Google Shape;1373;p87"/>
          <p:cNvSpPr/>
          <p:nvPr/>
        </p:nvSpPr>
        <p:spPr>
          <a:xfrm>
            <a:off x="5035550" y="22490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1374" name="Google Shape;1374;p87"/>
          <p:cNvSpPr/>
          <p:nvPr/>
        </p:nvSpPr>
        <p:spPr>
          <a:xfrm>
            <a:off x="23114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375" name="Google Shape;1375;p87"/>
          <p:cNvSpPr/>
          <p:nvPr/>
        </p:nvSpPr>
        <p:spPr>
          <a:xfrm>
            <a:off x="8382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376" name="Google Shape;1376;p87"/>
          <p:cNvSpPr/>
          <p:nvPr/>
        </p:nvSpPr>
        <p:spPr>
          <a:xfrm>
            <a:off x="1574800" y="5345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1377" name="Google Shape;1377;p87"/>
          <p:cNvCxnSpPr/>
          <p:nvPr/>
        </p:nvCxnSpPr>
        <p:spPr>
          <a:xfrm flipH="1">
            <a:off x="1206650" y="1004888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78" name="Google Shape;1378;p87"/>
          <p:cNvCxnSpPr/>
          <p:nvPr/>
        </p:nvCxnSpPr>
        <p:spPr>
          <a:xfrm rot="10800000">
            <a:off x="2203600" y="1004840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79" name="Google Shape;1379;p87"/>
          <p:cNvCxnSpPr/>
          <p:nvPr/>
        </p:nvCxnSpPr>
        <p:spPr>
          <a:xfrm rot="10800000">
            <a:off x="1574900" y="1668065"/>
            <a:ext cx="7365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80" name="Google Shape;1380;p87"/>
          <p:cNvSpPr/>
          <p:nvPr/>
        </p:nvSpPr>
        <p:spPr>
          <a:xfrm>
            <a:off x="76200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/>
          </a:p>
        </p:txBody>
      </p:sp>
      <p:sp>
        <p:nvSpPr>
          <p:cNvPr id="1381" name="Google Shape;1381;p87"/>
          <p:cNvSpPr/>
          <p:nvPr/>
        </p:nvSpPr>
        <p:spPr>
          <a:xfrm>
            <a:off x="61468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1382" name="Google Shape;1382;p87"/>
          <p:cNvSpPr/>
          <p:nvPr/>
        </p:nvSpPr>
        <p:spPr>
          <a:xfrm>
            <a:off x="6883400" y="5345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cxnSp>
        <p:nvCxnSpPr>
          <p:cNvPr id="1383" name="Google Shape;1383;p87"/>
          <p:cNvCxnSpPr/>
          <p:nvPr/>
        </p:nvCxnSpPr>
        <p:spPr>
          <a:xfrm flipH="1">
            <a:off x="6515250" y="1004888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84" name="Google Shape;1384;p87"/>
          <p:cNvCxnSpPr/>
          <p:nvPr/>
        </p:nvCxnSpPr>
        <p:spPr>
          <a:xfrm rot="10800000">
            <a:off x="7512200" y="1004840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85" name="Google Shape;1385;p87"/>
          <p:cNvCxnSpPr/>
          <p:nvPr/>
        </p:nvCxnSpPr>
        <p:spPr>
          <a:xfrm rot="10800000">
            <a:off x="6883500" y="1668065"/>
            <a:ext cx="7365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86" name="Google Shape;1386;p87"/>
          <p:cNvSpPr/>
          <p:nvPr/>
        </p:nvSpPr>
        <p:spPr>
          <a:xfrm>
            <a:off x="2311400" y="31634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1387" name="Google Shape;1387;p87"/>
          <p:cNvSpPr/>
          <p:nvPr/>
        </p:nvSpPr>
        <p:spPr>
          <a:xfrm>
            <a:off x="873125" y="3163490"/>
            <a:ext cx="7383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388" name="Google Shape;1388;p87"/>
          <p:cNvSpPr/>
          <p:nvPr/>
        </p:nvSpPr>
        <p:spPr>
          <a:xfrm>
            <a:off x="1611312" y="40207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cxnSp>
        <p:nvCxnSpPr>
          <p:cNvPr id="1389" name="Google Shape;1389;p87"/>
          <p:cNvCxnSpPr/>
          <p:nvPr/>
        </p:nvCxnSpPr>
        <p:spPr>
          <a:xfrm rot="10800000">
            <a:off x="1241575" y="3714703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90" name="Google Shape;1390;p87"/>
          <p:cNvCxnSpPr/>
          <p:nvPr/>
        </p:nvCxnSpPr>
        <p:spPr>
          <a:xfrm flipH="1">
            <a:off x="2239899" y="3714750"/>
            <a:ext cx="4398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91" name="Google Shape;1391;p87"/>
          <p:cNvCxnSpPr/>
          <p:nvPr/>
        </p:nvCxnSpPr>
        <p:spPr>
          <a:xfrm rot="10800000">
            <a:off x="1611199" y="3439715"/>
            <a:ext cx="7002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92" name="Google Shape;1392;p87"/>
          <p:cNvSpPr/>
          <p:nvPr/>
        </p:nvSpPr>
        <p:spPr>
          <a:xfrm>
            <a:off x="7585075" y="31634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/>
          </a:p>
        </p:txBody>
      </p:sp>
      <p:sp>
        <p:nvSpPr>
          <p:cNvPr id="1393" name="Google Shape;1393;p87"/>
          <p:cNvSpPr/>
          <p:nvPr/>
        </p:nvSpPr>
        <p:spPr>
          <a:xfrm>
            <a:off x="6146800" y="31634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394" name="Google Shape;1394;p87"/>
          <p:cNvSpPr/>
          <p:nvPr/>
        </p:nvSpPr>
        <p:spPr>
          <a:xfrm>
            <a:off x="6883400" y="40207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/>
          </a:p>
        </p:txBody>
      </p:sp>
      <p:cxnSp>
        <p:nvCxnSpPr>
          <p:cNvPr id="1395" name="Google Shape;1395;p87"/>
          <p:cNvCxnSpPr/>
          <p:nvPr/>
        </p:nvCxnSpPr>
        <p:spPr>
          <a:xfrm rot="10800000">
            <a:off x="6515250" y="3714703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96" name="Google Shape;1396;p87"/>
          <p:cNvCxnSpPr/>
          <p:nvPr/>
        </p:nvCxnSpPr>
        <p:spPr>
          <a:xfrm flipH="1">
            <a:off x="7512075" y="3714750"/>
            <a:ext cx="4413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97" name="Google Shape;1397;p87"/>
          <p:cNvCxnSpPr/>
          <p:nvPr/>
        </p:nvCxnSpPr>
        <p:spPr>
          <a:xfrm rot="10800000">
            <a:off x="6883375" y="3439715"/>
            <a:ext cx="7017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98" name="Google Shape;1398;p87"/>
          <p:cNvCxnSpPr/>
          <p:nvPr/>
        </p:nvCxnSpPr>
        <p:spPr>
          <a:xfrm rot="10800000">
            <a:off x="2941699" y="1862053"/>
            <a:ext cx="588900" cy="468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99" name="Google Shape;1399;p87"/>
          <p:cNvCxnSpPr/>
          <p:nvPr/>
        </p:nvCxnSpPr>
        <p:spPr>
          <a:xfrm flipH="1">
            <a:off x="2941699" y="2719388"/>
            <a:ext cx="588900" cy="525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00" name="Google Shape;1400;p87"/>
          <p:cNvCxnSpPr/>
          <p:nvPr/>
        </p:nvCxnSpPr>
        <p:spPr>
          <a:xfrm flipH="1">
            <a:off x="4159250" y="2525315"/>
            <a:ext cx="876300" cy="1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01" name="Google Shape;1401;p87"/>
          <p:cNvCxnSpPr/>
          <p:nvPr/>
        </p:nvCxnSpPr>
        <p:spPr>
          <a:xfrm flipH="1" rot="10800000">
            <a:off x="5664200" y="1862053"/>
            <a:ext cx="590700" cy="468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02" name="Google Shape;1402;p87"/>
          <p:cNvCxnSpPr/>
          <p:nvPr/>
        </p:nvCxnSpPr>
        <p:spPr>
          <a:xfrm rot="10800000">
            <a:off x="5664050" y="2719453"/>
            <a:ext cx="590700" cy="525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03" name="Google Shape;1403;p87"/>
          <p:cNvSpPr txBox="1"/>
          <p:nvPr/>
        </p:nvSpPr>
        <p:spPr>
          <a:xfrm>
            <a:off x="2735262" y="4101703"/>
            <a:ext cx="26322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1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 total units </a:t>
            </a:r>
            <a:r>
              <a:rPr b="0" i="0" lang="en-US" sz="1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flow over 7-8 to get from 1 to nodes 8-14 </a:t>
            </a:r>
            <a:endParaRPr sz="1100"/>
          </a:p>
        </p:txBody>
      </p:sp>
      <p:sp>
        <p:nvSpPr>
          <p:cNvPr id="1404" name="Google Shape;1404;p87"/>
          <p:cNvSpPr/>
          <p:nvPr/>
        </p:nvSpPr>
        <p:spPr>
          <a:xfrm>
            <a:off x="4856162" y="263128"/>
            <a:ext cx="3983100" cy="4629000"/>
          </a:xfrm>
          <a:prstGeom prst="ellipse">
            <a:avLst/>
          </a:prstGeom>
          <a:noFill/>
          <a:ln cap="flat" cmpd="sng" w="25400">
            <a:solidFill>
              <a:srgbClr val="E46C0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5" name="Google Shape;1405;p87"/>
          <p:cNvSpPr/>
          <p:nvPr/>
        </p:nvSpPr>
        <p:spPr>
          <a:xfrm rot="-6036729">
            <a:off x="3584972" y="2997274"/>
            <a:ext cx="1405845" cy="603927"/>
          </a:xfrm>
          <a:custGeom>
            <a:rect b="b" l="l" r="r" t="t"/>
            <a:pathLst>
              <a:path extrusionOk="0" h="120000" w="120000">
                <a:moveTo>
                  <a:pt x="119610" y="120000"/>
                </a:moveTo>
                <a:cubicBezTo>
                  <a:pt x="120302" y="118333"/>
                  <a:pt x="120994" y="116666"/>
                  <a:pt x="112965" y="100000"/>
                </a:cubicBezTo>
                <a:cubicBezTo>
                  <a:pt x="104935" y="83333"/>
                  <a:pt x="81678" y="24666"/>
                  <a:pt x="71433" y="20000"/>
                </a:cubicBezTo>
                <a:cubicBezTo>
                  <a:pt x="61189" y="15333"/>
                  <a:pt x="63404" y="75333"/>
                  <a:pt x="51498" y="72000"/>
                </a:cubicBezTo>
                <a:cubicBezTo>
                  <a:pt x="39593" y="68666"/>
                  <a:pt x="19796" y="34333"/>
                  <a:pt x="0" y="0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87"/>
          <p:cNvSpPr/>
          <p:nvPr/>
        </p:nvSpPr>
        <p:spPr>
          <a:xfrm>
            <a:off x="2378075" y="902494"/>
            <a:ext cx="2482800" cy="153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cubicBezTo>
                  <a:pt x="2147" y="5949"/>
                  <a:pt x="4294" y="11899"/>
                  <a:pt x="7361" y="16956"/>
                </a:cubicBezTo>
                <a:cubicBezTo>
                  <a:pt x="10429" y="22013"/>
                  <a:pt x="13374" y="25732"/>
                  <a:pt x="18404" y="30343"/>
                </a:cubicBezTo>
                <a:cubicBezTo>
                  <a:pt x="23435" y="34954"/>
                  <a:pt x="33496" y="36739"/>
                  <a:pt x="37546" y="44622"/>
                </a:cubicBezTo>
                <a:cubicBezTo>
                  <a:pt x="41595" y="52506"/>
                  <a:pt x="39141" y="68719"/>
                  <a:pt x="42699" y="77643"/>
                </a:cubicBezTo>
                <a:cubicBezTo>
                  <a:pt x="46257" y="86568"/>
                  <a:pt x="51901" y="94005"/>
                  <a:pt x="58895" y="98170"/>
                </a:cubicBezTo>
                <a:cubicBezTo>
                  <a:pt x="65889" y="102335"/>
                  <a:pt x="78159" y="99360"/>
                  <a:pt x="84662" y="102632"/>
                </a:cubicBezTo>
                <a:cubicBezTo>
                  <a:pt x="91165" y="105905"/>
                  <a:pt x="92024" y="114978"/>
                  <a:pt x="97914" y="117804"/>
                </a:cubicBezTo>
                <a:cubicBezTo>
                  <a:pt x="103803" y="120630"/>
                  <a:pt x="111901" y="120109"/>
                  <a:pt x="120000" y="119589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87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88"/>
          <p:cNvSpPr/>
          <p:nvPr/>
        </p:nvSpPr>
        <p:spPr>
          <a:xfrm>
            <a:off x="3422650" y="22490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1413" name="Google Shape;1413;p88"/>
          <p:cNvSpPr/>
          <p:nvPr/>
        </p:nvSpPr>
        <p:spPr>
          <a:xfrm>
            <a:off x="5035550" y="22490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1414" name="Google Shape;1414;p88"/>
          <p:cNvSpPr/>
          <p:nvPr/>
        </p:nvSpPr>
        <p:spPr>
          <a:xfrm>
            <a:off x="23114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415" name="Google Shape;1415;p88"/>
          <p:cNvSpPr/>
          <p:nvPr/>
        </p:nvSpPr>
        <p:spPr>
          <a:xfrm>
            <a:off x="8382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416" name="Google Shape;1416;p88"/>
          <p:cNvSpPr/>
          <p:nvPr/>
        </p:nvSpPr>
        <p:spPr>
          <a:xfrm>
            <a:off x="1574800" y="5345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1417" name="Google Shape;1417;p88"/>
          <p:cNvCxnSpPr/>
          <p:nvPr/>
        </p:nvCxnSpPr>
        <p:spPr>
          <a:xfrm flipH="1">
            <a:off x="1206650" y="1004888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18" name="Google Shape;1418;p88"/>
          <p:cNvCxnSpPr/>
          <p:nvPr/>
        </p:nvCxnSpPr>
        <p:spPr>
          <a:xfrm rot="10800000">
            <a:off x="2203600" y="1004840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19" name="Google Shape;1419;p88"/>
          <p:cNvCxnSpPr/>
          <p:nvPr/>
        </p:nvCxnSpPr>
        <p:spPr>
          <a:xfrm rot="10800000">
            <a:off x="1574900" y="1668065"/>
            <a:ext cx="7365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20" name="Google Shape;1420;p88"/>
          <p:cNvSpPr/>
          <p:nvPr/>
        </p:nvSpPr>
        <p:spPr>
          <a:xfrm>
            <a:off x="76200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/>
          </a:p>
        </p:txBody>
      </p:sp>
      <p:sp>
        <p:nvSpPr>
          <p:cNvPr id="1421" name="Google Shape;1421;p88"/>
          <p:cNvSpPr/>
          <p:nvPr/>
        </p:nvSpPr>
        <p:spPr>
          <a:xfrm>
            <a:off x="61468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1422" name="Google Shape;1422;p88"/>
          <p:cNvSpPr/>
          <p:nvPr/>
        </p:nvSpPr>
        <p:spPr>
          <a:xfrm>
            <a:off x="6883400" y="5345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cxnSp>
        <p:nvCxnSpPr>
          <p:cNvPr id="1423" name="Google Shape;1423;p88"/>
          <p:cNvCxnSpPr/>
          <p:nvPr/>
        </p:nvCxnSpPr>
        <p:spPr>
          <a:xfrm flipH="1">
            <a:off x="6515250" y="1004888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24" name="Google Shape;1424;p88"/>
          <p:cNvCxnSpPr/>
          <p:nvPr/>
        </p:nvCxnSpPr>
        <p:spPr>
          <a:xfrm rot="10800000">
            <a:off x="7512200" y="1004840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25" name="Google Shape;1425;p88"/>
          <p:cNvCxnSpPr/>
          <p:nvPr/>
        </p:nvCxnSpPr>
        <p:spPr>
          <a:xfrm rot="10800000">
            <a:off x="6883500" y="1668065"/>
            <a:ext cx="7365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26" name="Google Shape;1426;p88"/>
          <p:cNvSpPr/>
          <p:nvPr/>
        </p:nvSpPr>
        <p:spPr>
          <a:xfrm>
            <a:off x="2311400" y="31634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1427" name="Google Shape;1427;p88"/>
          <p:cNvSpPr/>
          <p:nvPr/>
        </p:nvSpPr>
        <p:spPr>
          <a:xfrm>
            <a:off x="873125" y="3163490"/>
            <a:ext cx="7383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428" name="Google Shape;1428;p88"/>
          <p:cNvSpPr/>
          <p:nvPr/>
        </p:nvSpPr>
        <p:spPr>
          <a:xfrm>
            <a:off x="1611312" y="40207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cxnSp>
        <p:nvCxnSpPr>
          <p:cNvPr id="1429" name="Google Shape;1429;p88"/>
          <p:cNvCxnSpPr/>
          <p:nvPr/>
        </p:nvCxnSpPr>
        <p:spPr>
          <a:xfrm rot="10800000">
            <a:off x="1241575" y="3714703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30" name="Google Shape;1430;p88"/>
          <p:cNvCxnSpPr/>
          <p:nvPr/>
        </p:nvCxnSpPr>
        <p:spPr>
          <a:xfrm flipH="1">
            <a:off x="2239899" y="3714750"/>
            <a:ext cx="4398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31" name="Google Shape;1431;p88"/>
          <p:cNvCxnSpPr/>
          <p:nvPr/>
        </p:nvCxnSpPr>
        <p:spPr>
          <a:xfrm rot="10800000">
            <a:off x="1611199" y="3439715"/>
            <a:ext cx="7002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32" name="Google Shape;1432;p88"/>
          <p:cNvSpPr/>
          <p:nvPr/>
        </p:nvSpPr>
        <p:spPr>
          <a:xfrm>
            <a:off x="7585075" y="31634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/>
          </a:p>
        </p:txBody>
      </p:sp>
      <p:sp>
        <p:nvSpPr>
          <p:cNvPr id="1433" name="Google Shape;1433;p88"/>
          <p:cNvSpPr/>
          <p:nvPr/>
        </p:nvSpPr>
        <p:spPr>
          <a:xfrm>
            <a:off x="6146800" y="31634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434" name="Google Shape;1434;p88"/>
          <p:cNvSpPr/>
          <p:nvPr/>
        </p:nvSpPr>
        <p:spPr>
          <a:xfrm>
            <a:off x="6883400" y="40207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/>
          </a:p>
        </p:txBody>
      </p:sp>
      <p:cxnSp>
        <p:nvCxnSpPr>
          <p:cNvPr id="1435" name="Google Shape;1435;p88"/>
          <p:cNvCxnSpPr/>
          <p:nvPr/>
        </p:nvCxnSpPr>
        <p:spPr>
          <a:xfrm rot="10800000">
            <a:off x="6515250" y="3714703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36" name="Google Shape;1436;p88"/>
          <p:cNvCxnSpPr/>
          <p:nvPr/>
        </p:nvCxnSpPr>
        <p:spPr>
          <a:xfrm flipH="1">
            <a:off x="7512075" y="3714750"/>
            <a:ext cx="4413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37" name="Google Shape;1437;p88"/>
          <p:cNvCxnSpPr/>
          <p:nvPr/>
        </p:nvCxnSpPr>
        <p:spPr>
          <a:xfrm rot="10800000">
            <a:off x="6883375" y="3439715"/>
            <a:ext cx="7017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38" name="Google Shape;1438;p88"/>
          <p:cNvCxnSpPr/>
          <p:nvPr/>
        </p:nvCxnSpPr>
        <p:spPr>
          <a:xfrm rot="10800000">
            <a:off x="2941699" y="1862053"/>
            <a:ext cx="588900" cy="468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39" name="Google Shape;1439;p88"/>
          <p:cNvCxnSpPr/>
          <p:nvPr/>
        </p:nvCxnSpPr>
        <p:spPr>
          <a:xfrm flipH="1">
            <a:off x="2941699" y="2719388"/>
            <a:ext cx="588900" cy="525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40" name="Google Shape;1440;p88"/>
          <p:cNvCxnSpPr/>
          <p:nvPr/>
        </p:nvCxnSpPr>
        <p:spPr>
          <a:xfrm flipH="1">
            <a:off x="4159250" y="2525315"/>
            <a:ext cx="876300" cy="1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41" name="Google Shape;1441;p88"/>
          <p:cNvCxnSpPr/>
          <p:nvPr/>
        </p:nvCxnSpPr>
        <p:spPr>
          <a:xfrm flipH="1" rot="10800000">
            <a:off x="5664200" y="1862053"/>
            <a:ext cx="590700" cy="468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42" name="Google Shape;1442;p88"/>
          <p:cNvCxnSpPr/>
          <p:nvPr/>
        </p:nvCxnSpPr>
        <p:spPr>
          <a:xfrm rot="10800000">
            <a:off x="5664050" y="2719453"/>
            <a:ext cx="590700" cy="525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43" name="Google Shape;1443;p88"/>
          <p:cNvSpPr txBox="1"/>
          <p:nvPr/>
        </p:nvSpPr>
        <p:spPr>
          <a:xfrm>
            <a:off x="2735262" y="4101703"/>
            <a:ext cx="26322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1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 total units </a:t>
            </a:r>
            <a:r>
              <a:rPr b="0" i="0" lang="en-US" sz="1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flow over 7-8 to get from 2 to nodes 8-14 </a:t>
            </a:r>
            <a:endParaRPr sz="1100"/>
          </a:p>
        </p:txBody>
      </p:sp>
      <p:sp>
        <p:nvSpPr>
          <p:cNvPr id="1444" name="Google Shape;1444;p88"/>
          <p:cNvSpPr/>
          <p:nvPr/>
        </p:nvSpPr>
        <p:spPr>
          <a:xfrm>
            <a:off x="4856162" y="263128"/>
            <a:ext cx="3983100" cy="4629000"/>
          </a:xfrm>
          <a:prstGeom prst="ellipse">
            <a:avLst/>
          </a:prstGeom>
          <a:noFill/>
          <a:ln cap="flat" cmpd="sng" w="25400">
            <a:solidFill>
              <a:srgbClr val="E46C0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5" name="Google Shape;1445;p88"/>
          <p:cNvSpPr/>
          <p:nvPr/>
        </p:nvSpPr>
        <p:spPr>
          <a:xfrm rot="-6036729">
            <a:off x="3584972" y="2997274"/>
            <a:ext cx="1405845" cy="603927"/>
          </a:xfrm>
          <a:custGeom>
            <a:rect b="b" l="l" r="r" t="t"/>
            <a:pathLst>
              <a:path extrusionOk="0" h="120000" w="120000">
                <a:moveTo>
                  <a:pt x="119610" y="120000"/>
                </a:moveTo>
                <a:cubicBezTo>
                  <a:pt x="120302" y="118333"/>
                  <a:pt x="120994" y="116666"/>
                  <a:pt x="112965" y="100000"/>
                </a:cubicBezTo>
                <a:cubicBezTo>
                  <a:pt x="104935" y="83333"/>
                  <a:pt x="81678" y="24666"/>
                  <a:pt x="71433" y="20000"/>
                </a:cubicBezTo>
                <a:cubicBezTo>
                  <a:pt x="61189" y="15333"/>
                  <a:pt x="63404" y="75333"/>
                  <a:pt x="51498" y="72000"/>
                </a:cubicBezTo>
                <a:cubicBezTo>
                  <a:pt x="39593" y="68666"/>
                  <a:pt x="19796" y="34333"/>
                  <a:pt x="0" y="0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6" name="Google Shape;1446;p88"/>
          <p:cNvSpPr/>
          <p:nvPr/>
        </p:nvSpPr>
        <p:spPr>
          <a:xfrm>
            <a:off x="1630362" y="1769269"/>
            <a:ext cx="3230700" cy="620400"/>
          </a:xfrm>
          <a:custGeom>
            <a:rect b="b" l="l" r="r" t="t"/>
            <a:pathLst>
              <a:path extrusionOk="0" h="120000" w="120000">
                <a:moveTo>
                  <a:pt x="0" y="4892"/>
                </a:moveTo>
                <a:cubicBezTo>
                  <a:pt x="7452" y="655"/>
                  <a:pt x="14905" y="-3581"/>
                  <a:pt x="19811" y="4892"/>
                </a:cubicBezTo>
                <a:cubicBezTo>
                  <a:pt x="24716" y="13365"/>
                  <a:pt x="24150" y="44681"/>
                  <a:pt x="29433" y="55734"/>
                </a:cubicBezTo>
                <a:cubicBezTo>
                  <a:pt x="34716" y="66786"/>
                  <a:pt x="41792" y="67892"/>
                  <a:pt x="51509" y="71207"/>
                </a:cubicBezTo>
                <a:cubicBezTo>
                  <a:pt x="61226" y="74523"/>
                  <a:pt x="79622" y="68628"/>
                  <a:pt x="87735" y="75628"/>
                </a:cubicBezTo>
                <a:cubicBezTo>
                  <a:pt x="95849" y="82628"/>
                  <a:pt x="94811" y="105839"/>
                  <a:pt x="100188" y="113207"/>
                </a:cubicBezTo>
                <a:cubicBezTo>
                  <a:pt x="105566" y="120576"/>
                  <a:pt x="112783" y="120207"/>
                  <a:pt x="120000" y="119839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7" name="Google Shape;1447;p88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89"/>
          <p:cNvSpPr/>
          <p:nvPr/>
        </p:nvSpPr>
        <p:spPr>
          <a:xfrm>
            <a:off x="3422650" y="22490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1453" name="Google Shape;1453;p89"/>
          <p:cNvSpPr/>
          <p:nvPr/>
        </p:nvSpPr>
        <p:spPr>
          <a:xfrm>
            <a:off x="5035550" y="22490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1454" name="Google Shape;1454;p89"/>
          <p:cNvSpPr/>
          <p:nvPr/>
        </p:nvSpPr>
        <p:spPr>
          <a:xfrm>
            <a:off x="23114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455" name="Google Shape;1455;p89"/>
          <p:cNvSpPr/>
          <p:nvPr/>
        </p:nvSpPr>
        <p:spPr>
          <a:xfrm>
            <a:off x="8382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456" name="Google Shape;1456;p89"/>
          <p:cNvSpPr/>
          <p:nvPr/>
        </p:nvSpPr>
        <p:spPr>
          <a:xfrm>
            <a:off x="1574800" y="5345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1457" name="Google Shape;1457;p89"/>
          <p:cNvCxnSpPr/>
          <p:nvPr/>
        </p:nvCxnSpPr>
        <p:spPr>
          <a:xfrm flipH="1">
            <a:off x="1206650" y="1004888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58" name="Google Shape;1458;p89"/>
          <p:cNvCxnSpPr/>
          <p:nvPr/>
        </p:nvCxnSpPr>
        <p:spPr>
          <a:xfrm rot="10800000">
            <a:off x="2203600" y="1004840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59" name="Google Shape;1459;p89"/>
          <p:cNvCxnSpPr/>
          <p:nvPr/>
        </p:nvCxnSpPr>
        <p:spPr>
          <a:xfrm rot="10800000">
            <a:off x="1574900" y="1668065"/>
            <a:ext cx="7365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60" name="Google Shape;1460;p89"/>
          <p:cNvSpPr/>
          <p:nvPr/>
        </p:nvSpPr>
        <p:spPr>
          <a:xfrm>
            <a:off x="76200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/>
          </a:p>
        </p:txBody>
      </p:sp>
      <p:sp>
        <p:nvSpPr>
          <p:cNvPr id="1461" name="Google Shape;1461;p89"/>
          <p:cNvSpPr/>
          <p:nvPr/>
        </p:nvSpPr>
        <p:spPr>
          <a:xfrm>
            <a:off x="61468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1462" name="Google Shape;1462;p89"/>
          <p:cNvSpPr/>
          <p:nvPr/>
        </p:nvSpPr>
        <p:spPr>
          <a:xfrm>
            <a:off x="6883400" y="5345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cxnSp>
        <p:nvCxnSpPr>
          <p:cNvPr id="1463" name="Google Shape;1463;p89"/>
          <p:cNvCxnSpPr/>
          <p:nvPr/>
        </p:nvCxnSpPr>
        <p:spPr>
          <a:xfrm flipH="1">
            <a:off x="6515250" y="1004888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64" name="Google Shape;1464;p89"/>
          <p:cNvCxnSpPr/>
          <p:nvPr/>
        </p:nvCxnSpPr>
        <p:spPr>
          <a:xfrm rot="10800000">
            <a:off x="7512200" y="1004840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65" name="Google Shape;1465;p89"/>
          <p:cNvCxnSpPr/>
          <p:nvPr/>
        </p:nvCxnSpPr>
        <p:spPr>
          <a:xfrm rot="10800000">
            <a:off x="6883500" y="1668065"/>
            <a:ext cx="7365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66" name="Google Shape;1466;p89"/>
          <p:cNvSpPr/>
          <p:nvPr/>
        </p:nvSpPr>
        <p:spPr>
          <a:xfrm>
            <a:off x="2311400" y="31634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1467" name="Google Shape;1467;p89"/>
          <p:cNvSpPr/>
          <p:nvPr/>
        </p:nvSpPr>
        <p:spPr>
          <a:xfrm>
            <a:off x="873125" y="3163490"/>
            <a:ext cx="7383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468" name="Google Shape;1468;p89"/>
          <p:cNvSpPr/>
          <p:nvPr/>
        </p:nvSpPr>
        <p:spPr>
          <a:xfrm>
            <a:off x="1611312" y="40207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cxnSp>
        <p:nvCxnSpPr>
          <p:cNvPr id="1469" name="Google Shape;1469;p89"/>
          <p:cNvCxnSpPr/>
          <p:nvPr/>
        </p:nvCxnSpPr>
        <p:spPr>
          <a:xfrm rot="10800000">
            <a:off x="1241575" y="3714703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70" name="Google Shape;1470;p89"/>
          <p:cNvCxnSpPr/>
          <p:nvPr/>
        </p:nvCxnSpPr>
        <p:spPr>
          <a:xfrm flipH="1">
            <a:off x="2239899" y="3714750"/>
            <a:ext cx="4398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71" name="Google Shape;1471;p89"/>
          <p:cNvCxnSpPr/>
          <p:nvPr/>
        </p:nvCxnSpPr>
        <p:spPr>
          <a:xfrm rot="10800000">
            <a:off x="1611199" y="3439715"/>
            <a:ext cx="7002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72" name="Google Shape;1472;p89"/>
          <p:cNvSpPr/>
          <p:nvPr/>
        </p:nvSpPr>
        <p:spPr>
          <a:xfrm>
            <a:off x="7585075" y="31634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/>
          </a:p>
        </p:txBody>
      </p:sp>
      <p:sp>
        <p:nvSpPr>
          <p:cNvPr id="1473" name="Google Shape;1473;p89"/>
          <p:cNvSpPr/>
          <p:nvPr/>
        </p:nvSpPr>
        <p:spPr>
          <a:xfrm>
            <a:off x="6146800" y="31634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474" name="Google Shape;1474;p89"/>
          <p:cNvSpPr/>
          <p:nvPr/>
        </p:nvSpPr>
        <p:spPr>
          <a:xfrm>
            <a:off x="6883400" y="40207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/>
          </a:p>
        </p:txBody>
      </p:sp>
      <p:cxnSp>
        <p:nvCxnSpPr>
          <p:cNvPr id="1475" name="Google Shape;1475;p89"/>
          <p:cNvCxnSpPr/>
          <p:nvPr/>
        </p:nvCxnSpPr>
        <p:spPr>
          <a:xfrm rot="10800000">
            <a:off x="6515250" y="3714703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76" name="Google Shape;1476;p89"/>
          <p:cNvCxnSpPr/>
          <p:nvPr/>
        </p:nvCxnSpPr>
        <p:spPr>
          <a:xfrm flipH="1">
            <a:off x="7512075" y="3714750"/>
            <a:ext cx="4413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77" name="Google Shape;1477;p89"/>
          <p:cNvCxnSpPr/>
          <p:nvPr/>
        </p:nvCxnSpPr>
        <p:spPr>
          <a:xfrm rot="10800000">
            <a:off x="6883375" y="3439715"/>
            <a:ext cx="7017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78" name="Google Shape;1478;p89"/>
          <p:cNvCxnSpPr/>
          <p:nvPr/>
        </p:nvCxnSpPr>
        <p:spPr>
          <a:xfrm rot="10800000">
            <a:off x="2941699" y="1862053"/>
            <a:ext cx="588900" cy="468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79" name="Google Shape;1479;p89"/>
          <p:cNvCxnSpPr/>
          <p:nvPr/>
        </p:nvCxnSpPr>
        <p:spPr>
          <a:xfrm flipH="1">
            <a:off x="2941699" y="2719388"/>
            <a:ext cx="588900" cy="525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80" name="Google Shape;1480;p89"/>
          <p:cNvCxnSpPr/>
          <p:nvPr/>
        </p:nvCxnSpPr>
        <p:spPr>
          <a:xfrm flipH="1">
            <a:off x="4159250" y="2525315"/>
            <a:ext cx="876300" cy="1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81" name="Google Shape;1481;p89"/>
          <p:cNvCxnSpPr/>
          <p:nvPr/>
        </p:nvCxnSpPr>
        <p:spPr>
          <a:xfrm flipH="1" rot="10800000">
            <a:off x="5664200" y="1862053"/>
            <a:ext cx="590700" cy="468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82" name="Google Shape;1482;p89"/>
          <p:cNvCxnSpPr/>
          <p:nvPr/>
        </p:nvCxnSpPr>
        <p:spPr>
          <a:xfrm rot="10800000">
            <a:off x="5664050" y="2719453"/>
            <a:ext cx="590700" cy="525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83" name="Google Shape;1483;p89"/>
          <p:cNvSpPr txBox="1"/>
          <p:nvPr/>
        </p:nvSpPr>
        <p:spPr>
          <a:xfrm>
            <a:off x="2735262" y="4101703"/>
            <a:ext cx="26322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1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 total units </a:t>
            </a:r>
            <a:r>
              <a:rPr b="0" i="0" lang="en-US" sz="1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flow over 7-8 to get from 3 to nodes 8-14 </a:t>
            </a:r>
            <a:endParaRPr sz="1100"/>
          </a:p>
        </p:txBody>
      </p:sp>
      <p:sp>
        <p:nvSpPr>
          <p:cNvPr id="1484" name="Google Shape;1484;p89"/>
          <p:cNvSpPr/>
          <p:nvPr/>
        </p:nvSpPr>
        <p:spPr>
          <a:xfrm>
            <a:off x="4856162" y="263128"/>
            <a:ext cx="3983100" cy="4629000"/>
          </a:xfrm>
          <a:prstGeom prst="ellipse">
            <a:avLst/>
          </a:prstGeom>
          <a:noFill/>
          <a:ln cap="flat" cmpd="sng" w="25400">
            <a:solidFill>
              <a:srgbClr val="E46C0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5" name="Google Shape;1485;p89"/>
          <p:cNvSpPr/>
          <p:nvPr/>
        </p:nvSpPr>
        <p:spPr>
          <a:xfrm rot="-6036729">
            <a:off x="3584972" y="2997274"/>
            <a:ext cx="1405845" cy="603927"/>
          </a:xfrm>
          <a:custGeom>
            <a:rect b="b" l="l" r="r" t="t"/>
            <a:pathLst>
              <a:path extrusionOk="0" h="120000" w="120000">
                <a:moveTo>
                  <a:pt x="119610" y="120000"/>
                </a:moveTo>
                <a:cubicBezTo>
                  <a:pt x="120302" y="118333"/>
                  <a:pt x="120994" y="116666"/>
                  <a:pt x="112965" y="100000"/>
                </a:cubicBezTo>
                <a:cubicBezTo>
                  <a:pt x="104935" y="83333"/>
                  <a:pt x="81678" y="24666"/>
                  <a:pt x="71433" y="20000"/>
                </a:cubicBezTo>
                <a:cubicBezTo>
                  <a:pt x="61189" y="15333"/>
                  <a:pt x="63404" y="75333"/>
                  <a:pt x="51498" y="72000"/>
                </a:cubicBezTo>
                <a:cubicBezTo>
                  <a:pt x="39593" y="68666"/>
                  <a:pt x="19796" y="34333"/>
                  <a:pt x="0" y="0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6" name="Google Shape;1486;p89"/>
          <p:cNvSpPr/>
          <p:nvPr/>
        </p:nvSpPr>
        <p:spPr>
          <a:xfrm>
            <a:off x="3094037" y="1737121"/>
            <a:ext cx="1767000" cy="7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cubicBezTo>
                  <a:pt x="10948" y="29389"/>
                  <a:pt x="21896" y="58779"/>
                  <a:pt x="32068" y="69760"/>
                </a:cubicBezTo>
                <a:cubicBezTo>
                  <a:pt x="42241" y="80741"/>
                  <a:pt x="51724" y="58133"/>
                  <a:pt x="61034" y="65885"/>
                </a:cubicBezTo>
                <a:cubicBezTo>
                  <a:pt x="70344" y="73636"/>
                  <a:pt x="78103" y="107870"/>
                  <a:pt x="87931" y="116267"/>
                </a:cubicBezTo>
                <a:cubicBezTo>
                  <a:pt x="97758" y="124665"/>
                  <a:pt x="120000" y="116267"/>
                  <a:pt x="120000" y="116267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89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90"/>
          <p:cNvSpPr/>
          <p:nvPr/>
        </p:nvSpPr>
        <p:spPr>
          <a:xfrm>
            <a:off x="3422650" y="22490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1493" name="Google Shape;1493;p90"/>
          <p:cNvSpPr/>
          <p:nvPr/>
        </p:nvSpPr>
        <p:spPr>
          <a:xfrm>
            <a:off x="5035550" y="22490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1494" name="Google Shape;1494;p90"/>
          <p:cNvSpPr/>
          <p:nvPr/>
        </p:nvSpPr>
        <p:spPr>
          <a:xfrm>
            <a:off x="23114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495" name="Google Shape;1495;p90"/>
          <p:cNvSpPr/>
          <p:nvPr/>
        </p:nvSpPr>
        <p:spPr>
          <a:xfrm>
            <a:off x="8382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496" name="Google Shape;1496;p90"/>
          <p:cNvSpPr/>
          <p:nvPr/>
        </p:nvSpPr>
        <p:spPr>
          <a:xfrm>
            <a:off x="1574800" y="5345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1497" name="Google Shape;1497;p90"/>
          <p:cNvCxnSpPr/>
          <p:nvPr/>
        </p:nvCxnSpPr>
        <p:spPr>
          <a:xfrm flipH="1">
            <a:off x="1206650" y="1004888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98" name="Google Shape;1498;p90"/>
          <p:cNvCxnSpPr/>
          <p:nvPr/>
        </p:nvCxnSpPr>
        <p:spPr>
          <a:xfrm rot="10800000">
            <a:off x="2203600" y="1004840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99" name="Google Shape;1499;p90"/>
          <p:cNvCxnSpPr/>
          <p:nvPr/>
        </p:nvCxnSpPr>
        <p:spPr>
          <a:xfrm rot="10800000">
            <a:off x="1574900" y="1668065"/>
            <a:ext cx="7365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00" name="Google Shape;1500;p90"/>
          <p:cNvSpPr/>
          <p:nvPr/>
        </p:nvSpPr>
        <p:spPr>
          <a:xfrm>
            <a:off x="76200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/>
          </a:p>
        </p:txBody>
      </p:sp>
      <p:sp>
        <p:nvSpPr>
          <p:cNvPr id="1501" name="Google Shape;1501;p90"/>
          <p:cNvSpPr/>
          <p:nvPr/>
        </p:nvSpPr>
        <p:spPr>
          <a:xfrm>
            <a:off x="61468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1502" name="Google Shape;1502;p90"/>
          <p:cNvSpPr/>
          <p:nvPr/>
        </p:nvSpPr>
        <p:spPr>
          <a:xfrm>
            <a:off x="6883400" y="5345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cxnSp>
        <p:nvCxnSpPr>
          <p:cNvPr id="1503" name="Google Shape;1503;p90"/>
          <p:cNvCxnSpPr/>
          <p:nvPr/>
        </p:nvCxnSpPr>
        <p:spPr>
          <a:xfrm flipH="1">
            <a:off x="6515250" y="1004888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04" name="Google Shape;1504;p90"/>
          <p:cNvCxnSpPr/>
          <p:nvPr/>
        </p:nvCxnSpPr>
        <p:spPr>
          <a:xfrm rot="10800000">
            <a:off x="7512200" y="1004840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05" name="Google Shape;1505;p90"/>
          <p:cNvCxnSpPr/>
          <p:nvPr/>
        </p:nvCxnSpPr>
        <p:spPr>
          <a:xfrm rot="10800000">
            <a:off x="6883500" y="1668065"/>
            <a:ext cx="7365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06" name="Google Shape;1506;p90"/>
          <p:cNvSpPr/>
          <p:nvPr/>
        </p:nvSpPr>
        <p:spPr>
          <a:xfrm>
            <a:off x="2311400" y="31634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1507" name="Google Shape;1507;p90"/>
          <p:cNvSpPr/>
          <p:nvPr/>
        </p:nvSpPr>
        <p:spPr>
          <a:xfrm>
            <a:off x="873125" y="3163490"/>
            <a:ext cx="7383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508" name="Google Shape;1508;p90"/>
          <p:cNvSpPr/>
          <p:nvPr/>
        </p:nvSpPr>
        <p:spPr>
          <a:xfrm>
            <a:off x="1611312" y="40207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cxnSp>
        <p:nvCxnSpPr>
          <p:cNvPr id="1509" name="Google Shape;1509;p90"/>
          <p:cNvCxnSpPr/>
          <p:nvPr/>
        </p:nvCxnSpPr>
        <p:spPr>
          <a:xfrm rot="10800000">
            <a:off x="1241575" y="3714703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10" name="Google Shape;1510;p90"/>
          <p:cNvCxnSpPr/>
          <p:nvPr/>
        </p:nvCxnSpPr>
        <p:spPr>
          <a:xfrm flipH="1">
            <a:off x="2239899" y="3714750"/>
            <a:ext cx="4398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11" name="Google Shape;1511;p90"/>
          <p:cNvCxnSpPr/>
          <p:nvPr/>
        </p:nvCxnSpPr>
        <p:spPr>
          <a:xfrm rot="10800000">
            <a:off x="1611199" y="3439715"/>
            <a:ext cx="7002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12" name="Google Shape;1512;p90"/>
          <p:cNvSpPr/>
          <p:nvPr/>
        </p:nvSpPr>
        <p:spPr>
          <a:xfrm>
            <a:off x="7585075" y="31634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/>
          </a:p>
        </p:txBody>
      </p:sp>
      <p:sp>
        <p:nvSpPr>
          <p:cNvPr id="1513" name="Google Shape;1513;p90"/>
          <p:cNvSpPr/>
          <p:nvPr/>
        </p:nvSpPr>
        <p:spPr>
          <a:xfrm>
            <a:off x="6146800" y="31634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514" name="Google Shape;1514;p90"/>
          <p:cNvSpPr/>
          <p:nvPr/>
        </p:nvSpPr>
        <p:spPr>
          <a:xfrm>
            <a:off x="6883400" y="40207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/>
          </a:p>
        </p:txBody>
      </p:sp>
      <p:cxnSp>
        <p:nvCxnSpPr>
          <p:cNvPr id="1515" name="Google Shape;1515;p90"/>
          <p:cNvCxnSpPr/>
          <p:nvPr/>
        </p:nvCxnSpPr>
        <p:spPr>
          <a:xfrm rot="10800000">
            <a:off x="6515250" y="3714703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16" name="Google Shape;1516;p90"/>
          <p:cNvCxnSpPr/>
          <p:nvPr/>
        </p:nvCxnSpPr>
        <p:spPr>
          <a:xfrm flipH="1">
            <a:off x="7512075" y="3714750"/>
            <a:ext cx="4413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17" name="Google Shape;1517;p90"/>
          <p:cNvCxnSpPr/>
          <p:nvPr/>
        </p:nvCxnSpPr>
        <p:spPr>
          <a:xfrm rot="10800000">
            <a:off x="6883375" y="3439715"/>
            <a:ext cx="7017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18" name="Google Shape;1518;p90"/>
          <p:cNvCxnSpPr/>
          <p:nvPr/>
        </p:nvCxnSpPr>
        <p:spPr>
          <a:xfrm rot="10800000">
            <a:off x="2941699" y="1862053"/>
            <a:ext cx="588900" cy="468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19" name="Google Shape;1519;p90"/>
          <p:cNvCxnSpPr/>
          <p:nvPr/>
        </p:nvCxnSpPr>
        <p:spPr>
          <a:xfrm flipH="1">
            <a:off x="2941699" y="2719388"/>
            <a:ext cx="588900" cy="525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20" name="Google Shape;1520;p90"/>
          <p:cNvCxnSpPr/>
          <p:nvPr/>
        </p:nvCxnSpPr>
        <p:spPr>
          <a:xfrm flipH="1">
            <a:off x="4159250" y="2525315"/>
            <a:ext cx="876300" cy="1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21" name="Google Shape;1521;p90"/>
          <p:cNvCxnSpPr/>
          <p:nvPr/>
        </p:nvCxnSpPr>
        <p:spPr>
          <a:xfrm flipH="1" rot="10800000">
            <a:off x="5664200" y="1862053"/>
            <a:ext cx="590700" cy="468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22" name="Google Shape;1522;p90"/>
          <p:cNvCxnSpPr/>
          <p:nvPr/>
        </p:nvCxnSpPr>
        <p:spPr>
          <a:xfrm rot="10800000">
            <a:off x="5664050" y="2719453"/>
            <a:ext cx="590700" cy="525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23" name="Google Shape;1523;p90"/>
          <p:cNvSpPr txBox="1"/>
          <p:nvPr/>
        </p:nvSpPr>
        <p:spPr>
          <a:xfrm>
            <a:off x="3281350" y="155975"/>
            <a:ext cx="2633700" cy="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 x 7 = 49 total units </a:t>
            </a:r>
            <a:r>
              <a:rPr b="0"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flow over 7-8 from nodes 1-7 to 8-14 </a:t>
            </a:r>
            <a:endParaRPr sz="1200"/>
          </a:p>
        </p:txBody>
      </p:sp>
      <p:sp>
        <p:nvSpPr>
          <p:cNvPr id="1524" name="Google Shape;1524;p90"/>
          <p:cNvSpPr/>
          <p:nvPr/>
        </p:nvSpPr>
        <p:spPr>
          <a:xfrm>
            <a:off x="4953000" y="342900"/>
            <a:ext cx="3803700" cy="4400700"/>
          </a:xfrm>
          <a:prstGeom prst="ellipse">
            <a:avLst/>
          </a:prstGeom>
          <a:noFill/>
          <a:ln cap="flat" cmpd="sng" w="25400">
            <a:solidFill>
              <a:srgbClr val="E46C0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5" name="Google Shape;1525;p90"/>
          <p:cNvSpPr/>
          <p:nvPr/>
        </p:nvSpPr>
        <p:spPr>
          <a:xfrm rot="3773715">
            <a:off x="3777449" y="1549032"/>
            <a:ext cx="1509815" cy="360902"/>
          </a:xfrm>
          <a:custGeom>
            <a:rect b="b" l="l" r="r" t="t"/>
            <a:pathLst>
              <a:path extrusionOk="0" h="120000" w="120000">
                <a:moveTo>
                  <a:pt x="119610" y="120000"/>
                </a:moveTo>
                <a:cubicBezTo>
                  <a:pt x="120302" y="118333"/>
                  <a:pt x="120994" y="116666"/>
                  <a:pt x="112965" y="100000"/>
                </a:cubicBezTo>
                <a:cubicBezTo>
                  <a:pt x="104935" y="83333"/>
                  <a:pt x="81678" y="24666"/>
                  <a:pt x="71433" y="20000"/>
                </a:cubicBezTo>
                <a:cubicBezTo>
                  <a:pt x="61189" y="15333"/>
                  <a:pt x="63404" y="75333"/>
                  <a:pt x="51498" y="72000"/>
                </a:cubicBezTo>
                <a:cubicBezTo>
                  <a:pt x="39593" y="68666"/>
                  <a:pt x="19796" y="34333"/>
                  <a:pt x="0" y="0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6" name="Google Shape;1526;p90"/>
          <p:cNvSpPr/>
          <p:nvPr/>
        </p:nvSpPr>
        <p:spPr>
          <a:xfrm>
            <a:off x="381000" y="400050"/>
            <a:ext cx="3906900" cy="4343400"/>
          </a:xfrm>
          <a:prstGeom prst="ellipse">
            <a:avLst/>
          </a:prstGeom>
          <a:noFill/>
          <a:ln cap="flat" cmpd="sng" w="25400">
            <a:solidFill>
              <a:srgbClr val="E46C0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7" name="Google Shape;1527;p90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91"/>
          <p:cNvSpPr/>
          <p:nvPr/>
        </p:nvSpPr>
        <p:spPr>
          <a:xfrm>
            <a:off x="3422650" y="22490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1533" name="Google Shape;1533;p91"/>
          <p:cNvSpPr/>
          <p:nvPr/>
        </p:nvSpPr>
        <p:spPr>
          <a:xfrm>
            <a:off x="5035550" y="22490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1534" name="Google Shape;1534;p91"/>
          <p:cNvSpPr/>
          <p:nvPr/>
        </p:nvSpPr>
        <p:spPr>
          <a:xfrm>
            <a:off x="23114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535" name="Google Shape;1535;p91"/>
          <p:cNvSpPr/>
          <p:nvPr/>
        </p:nvSpPr>
        <p:spPr>
          <a:xfrm>
            <a:off x="8382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536" name="Google Shape;1536;p91"/>
          <p:cNvSpPr/>
          <p:nvPr/>
        </p:nvSpPr>
        <p:spPr>
          <a:xfrm>
            <a:off x="1574800" y="5345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1537" name="Google Shape;1537;p91"/>
          <p:cNvCxnSpPr/>
          <p:nvPr/>
        </p:nvCxnSpPr>
        <p:spPr>
          <a:xfrm flipH="1">
            <a:off x="1206650" y="1004888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38" name="Google Shape;1538;p91"/>
          <p:cNvCxnSpPr/>
          <p:nvPr/>
        </p:nvCxnSpPr>
        <p:spPr>
          <a:xfrm rot="10800000">
            <a:off x="2203600" y="1004840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39" name="Google Shape;1539;p91"/>
          <p:cNvCxnSpPr/>
          <p:nvPr/>
        </p:nvCxnSpPr>
        <p:spPr>
          <a:xfrm rot="10800000">
            <a:off x="1574900" y="1668065"/>
            <a:ext cx="7365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40" name="Google Shape;1540;p91"/>
          <p:cNvSpPr/>
          <p:nvPr/>
        </p:nvSpPr>
        <p:spPr>
          <a:xfrm>
            <a:off x="76200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/>
          </a:p>
        </p:txBody>
      </p:sp>
      <p:sp>
        <p:nvSpPr>
          <p:cNvPr id="1541" name="Google Shape;1541;p91"/>
          <p:cNvSpPr/>
          <p:nvPr/>
        </p:nvSpPr>
        <p:spPr>
          <a:xfrm>
            <a:off x="61468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1542" name="Google Shape;1542;p91"/>
          <p:cNvSpPr/>
          <p:nvPr/>
        </p:nvSpPr>
        <p:spPr>
          <a:xfrm>
            <a:off x="6883400" y="5345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cxnSp>
        <p:nvCxnSpPr>
          <p:cNvPr id="1543" name="Google Shape;1543;p91"/>
          <p:cNvCxnSpPr/>
          <p:nvPr/>
        </p:nvCxnSpPr>
        <p:spPr>
          <a:xfrm flipH="1">
            <a:off x="6515250" y="1004888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44" name="Google Shape;1544;p91"/>
          <p:cNvCxnSpPr/>
          <p:nvPr/>
        </p:nvCxnSpPr>
        <p:spPr>
          <a:xfrm rot="10800000">
            <a:off x="7512200" y="1004840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45" name="Google Shape;1545;p91"/>
          <p:cNvCxnSpPr/>
          <p:nvPr/>
        </p:nvCxnSpPr>
        <p:spPr>
          <a:xfrm rot="10800000">
            <a:off x="6883500" y="1668065"/>
            <a:ext cx="7365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46" name="Google Shape;1546;p91"/>
          <p:cNvSpPr/>
          <p:nvPr/>
        </p:nvSpPr>
        <p:spPr>
          <a:xfrm>
            <a:off x="2311400" y="31634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1547" name="Google Shape;1547;p91"/>
          <p:cNvSpPr/>
          <p:nvPr/>
        </p:nvSpPr>
        <p:spPr>
          <a:xfrm>
            <a:off x="873125" y="3163490"/>
            <a:ext cx="7383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548" name="Google Shape;1548;p91"/>
          <p:cNvSpPr/>
          <p:nvPr/>
        </p:nvSpPr>
        <p:spPr>
          <a:xfrm>
            <a:off x="1611312" y="40207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cxnSp>
        <p:nvCxnSpPr>
          <p:cNvPr id="1549" name="Google Shape;1549;p91"/>
          <p:cNvCxnSpPr/>
          <p:nvPr/>
        </p:nvCxnSpPr>
        <p:spPr>
          <a:xfrm rot="10800000">
            <a:off x="1241575" y="3714703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50" name="Google Shape;1550;p91"/>
          <p:cNvCxnSpPr/>
          <p:nvPr/>
        </p:nvCxnSpPr>
        <p:spPr>
          <a:xfrm flipH="1">
            <a:off x="2239899" y="3714750"/>
            <a:ext cx="4398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51" name="Google Shape;1551;p91"/>
          <p:cNvCxnSpPr/>
          <p:nvPr/>
        </p:nvCxnSpPr>
        <p:spPr>
          <a:xfrm rot="10800000">
            <a:off x="1611199" y="3439715"/>
            <a:ext cx="7002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52" name="Google Shape;1552;p91"/>
          <p:cNvSpPr/>
          <p:nvPr/>
        </p:nvSpPr>
        <p:spPr>
          <a:xfrm>
            <a:off x="7585075" y="31634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/>
          </a:p>
        </p:txBody>
      </p:sp>
      <p:sp>
        <p:nvSpPr>
          <p:cNvPr id="1553" name="Google Shape;1553;p91"/>
          <p:cNvSpPr/>
          <p:nvPr/>
        </p:nvSpPr>
        <p:spPr>
          <a:xfrm>
            <a:off x="6146800" y="31634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554" name="Google Shape;1554;p91"/>
          <p:cNvSpPr/>
          <p:nvPr/>
        </p:nvSpPr>
        <p:spPr>
          <a:xfrm>
            <a:off x="6883400" y="40207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/>
          </a:p>
        </p:txBody>
      </p:sp>
      <p:cxnSp>
        <p:nvCxnSpPr>
          <p:cNvPr id="1555" name="Google Shape;1555;p91"/>
          <p:cNvCxnSpPr/>
          <p:nvPr/>
        </p:nvCxnSpPr>
        <p:spPr>
          <a:xfrm rot="10800000">
            <a:off x="6515250" y="3714703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56" name="Google Shape;1556;p91"/>
          <p:cNvCxnSpPr/>
          <p:nvPr/>
        </p:nvCxnSpPr>
        <p:spPr>
          <a:xfrm flipH="1">
            <a:off x="7512075" y="3714750"/>
            <a:ext cx="4413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57" name="Google Shape;1557;p91"/>
          <p:cNvCxnSpPr/>
          <p:nvPr/>
        </p:nvCxnSpPr>
        <p:spPr>
          <a:xfrm rot="10800000">
            <a:off x="6883375" y="3439715"/>
            <a:ext cx="7017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58" name="Google Shape;1558;p91"/>
          <p:cNvCxnSpPr/>
          <p:nvPr/>
        </p:nvCxnSpPr>
        <p:spPr>
          <a:xfrm rot="10800000">
            <a:off x="2941699" y="1862053"/>
            <a:ext cx="588900" cy="468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59" name="Google Shape;1559;p91"/>
          <p:cNvCxnSpPr/>
          <p:nvPr/>
        </p:nvCxnSpPr>
        <p:spPr>
          <a:xfrm flipH="1">
            <a:off x="2941699" y="2719388"/>
            <a:ext cx="588900" cy="525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60" name="Google Shape;1560;p91"/>
          <p:cNvCxnSpPr/>
          <p:nvPr/>
        </p:nvCxnSpPr>
        <p:spPr>
          <a:xfrm flipH="1">
            <a:off x="4159250" y="2525315"/>
            <a:ext cx="876300" cy="1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61" name="Google Shape;1561;p91"/>
          <p:cNvCxnSpPr/>
          <p:nvPr/>
        </p:nvCxnSpPr>
        <p:spPr>
          <a:xfrm flipH="1" rot="10800000">
            <a:off x="5664200" y="1862053"/>
            <a:ext cx="590700" cy="468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62" name="Google Shape;1562;p91"/>
          <p:cNvCxnSpPr/>
          <p:nvPr/>
        </p:nvCxnSpPr>
        <p:spPr>
          <a:xfrm rot="10800000">
            <a:off x="5664050" y="2719453"/>
            <a:ext cx="590700" cy="525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63" name="Google Shape;1563;p91"/>
          <p:cNvSpPr txBox="1"/>
          <p:nvPr/>
        </p:nvSpPr>
        <p:spPr>
          <a:xfrm>
            <a:off x="2994025" y="557213"/>
            <a:ext cx="28653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Edge betweenness </a:t>
            </a: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49</a:t>
            </a:r>
            <a:endParaRPr/>
          </a:p>
        </p:txBody>
      </p:sp>
      <p:sp>
        <p:nvSpPr>
          <p:cNvPr id="1564" name="Google Shape;1564;p91"/>
          <p:cNvSpPr/>
          <p:nvPr/>
        </p:nvSpPr>
        <p:spPr>
          <a:xfrm rot="3773715">
            <a:off x="3777449" y="1549032"/>
            <a:ext cx="1509815" cy="360902"/>
          </a:xfrm>
          <a:custGeom>
            <a:rect b="b" l="l" r="r" t="t"/>
            <a:pathLst>
              <a:path extrusionOk="0" h="120000" w="120000">
                <a:moveTo>
                  <a:pt x="119610" y="120000"/>
                </a:moveTo>
                <a:cubicBezTo>
                  <a:pt x="120302" y="118333"/>
                  <a:pt x="120994" y="116666"/>
                  <a:pt x="112965" y="100000"/>
                </a:cubicBezTo>
                <a:cubicBezTo>
                  <a:pt x="104935" y="83333"/>
                  <a:pt x="81678" y="24666"/>
                  <a:pt x="71433" y="20000"/>
                </a:cubicBezTo>
                <a:cubicBezTo>
                  <a:pt x="61189" y="15333"/>
                  <a:pt x="63404" y="75333"/>
                  <a:pt x="51498" y="72000"/>
                </a:cubicBezTo>
                <a:cubicBezTo>
                  <a:pt x="39593" y="68666"/>
                  <a:pt x="19796" y="34333"/>
                  <a:pt x="0" y="0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5" name="Google Shape;1565;p91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5" name="Google Shape;155;p20"/>
          <p:cNvPicPr preferRelativeResize="0"/>
          <p:nvPr/>
        </p:nvPicPr>
        <p:blipFill rotWithShape="1">
          <a:blip r:embed="rId3">
            <a:alphaModFix/>
          </a:blip>
          <a:srcRect b="7662" l="21504" r="16717" t="5456"/>
          <a:stretch/>
        </p:blipFill>
        <p:spPr>
          <a:xfrm>
            <a:off x="652038" y="308625"/>
            <a:ext cx="5170023" cy="396627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 txBox="1"/>
          <p:nvPr/>
        </p:nvSpPr>
        <p:spPr>
          <a:xfrm>
            <a:off x="30875" y="4437650"/>
            <a:ext cx="74541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Generating A Twitter Ego-Network &amp; Detecting Communities | by Shaham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0"/>
          <p:cNvSpPr txBox="1"/>
          <p:nvPr/>
        </p:nvSpPr>
        <p:spPr>
          <a:xfrm>
            <a:off x="5416950" y="425050"/>
            <a:ext cx="3364200" cy="16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User-generated Twitter Network</a:t>
            </a:r>
            <a:endParaRPr sz="13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92"/>
          <p:cNvSpPr/>
          <p:nvPr/>
        </p:nvSpPr>
        <p:spPr>
          <a:xfrm>
            <a:off x="3422650" y="22490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1571" name="Google Shape;1571;p92"/>
          <p:cNvSpPr/>
          <p:nvPr/>
        </p:nvSpPr>
        <p:spPr>
          <a:xfrm>
            <a:off x="5035550" y="22490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1572" name="Google Shape;1572;p92"/>
          <p:cNvSpPr/>
          <p:nvPr/>
        </p:nvSpPr>
        <p:spPr>
          <a:xfrm>
            <a:off x="23114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573" name="Google Shape;1573;p92"/>
          <p:cNvSpPr/>
          <p:nvPr/>
        </p:nvSpPr>
        <p:spPr>
          <a:xfrm>
            <a:off x="8382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574" name="Google Shape;1574;p92"/>
          <p:cNvSpPr/>
          <p:nvPr/>
        </p:nvSpPr>
        <p:spPr>
          <a:xfrm>
            <a:off x="1574800" y="5345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1575" name="Google Shape;1575;p92"/>
          <p:cNvCxnSpPr/>
          <p:nvPr/>
        </p:nvCxnSpPr>
        <p:spPr>
          <a:xfrm flipH="1">
            <a:off x="1206650" y="1004888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76" name="Google Shape;1576;p92"/>
          <p:cNvCxnSpPr/>
          <p:nvPr/>
        </p:nvCxnSpPr>
        <p:spPr>
          <a:xfrm rot="10800000">
            <a:off x="2203600" y="1004840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77" name="Google Shape;1577;p92"/>
          <p:cNvCxnSpPr/>
          <p:nvPr/>
        </p:nvCxnSpPr>
        <p:spPr>
          <a:xfrm rot="10800000">
            <a:off x="1574900" y="1668065"/>
            <a:ext cx="7365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78" name="Google Shape;1578;p92"/>
          <p:cNvSpPr/>
          <p:nvPr/>
        </p:nvSpPr>
        <p:spPr>
          <a:xfrm>
            <a:off x="76200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/>
          </a:p>
        </p:txBody>
      </p:sp>
      <p:sp>
        <p:nvSpPr>
          <p:cNvPr id="1579" name="Google Shape;1579;p92"/>
          <p:cNvSpPr/>
          <p:nvPr/>
        </p:nvSpPr>
        <p:spPr>
          <a:xfrm>
            <a:off x="61468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1580" name="Google Shape;1580;p92"/>
          <p:cNvSpPr/>
          <p:nvPr/>
        </p:nvSpPr>
        <p:spPr>
          <a:xfrm>
            <a:off x="6883400" y="5345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cxnSp>
        <p:nvCxnSpPr>
          <p:cNvPr id="1581" name="Google Shape;1581;p92"/>
          <p:cNvCxnSpPr/>
          <p:nvPr/>
        </p:nvCxnSpPr>
        <p:spPr>
          <a:xfrm flipH="1">
            <a:off x="6515250" y="1004888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82" name="Google Shape;1582;p92"/>
          <p:cNvCxnSpPr/>
          <p:nvPr/>
        </p:nvCxnSpPr>
        <p:spPr>
          <a:xfrm rot="10800000">
            <a:off x="7512200" y="1004840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83" name="Google Shape;1583;p92"/>
          <p:cNvCxnSpPr/>
          <p:nvPr/>
        </p:nvCxnSpPr>
        <p:spPr>
          <a:xfrm rot="10800000">
            <a:off x="6883500" y="1668065"/>
            <a:ext cx="7365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84" name="Google Shape;1584;p92"/>
          <p:cNvSpPr/>
          <p:nvPr/>
        </p:nvSpPr>
        <p:spPr>
          <a:xfrm>
            <a:off x="2311400" y="31634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1585" name="Google Shape;1585;p92"/>
          <p:cNvSpPr/>
          <p:nvPr/>
        </p:nvSpPr>
        <p:spPr>
          <a:xfrm>
            <a:off x="873125" y="3163490"/>
            <a:ext cx="7383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586" name="Google Shape;1586;p92"/>
          <p:cNvSpPr/>
          <p:nvPr/>
        </p:nvSpPr>
        <p:spPr>
          <a:xfrm>
            <a:off x="1611312" y="40207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cxnSp>
        <p:nvCxnSpPr>
          <p:cNvPr id="1587" name="Google Shape;1587;p92"/>
          <p:cNvCxnSpPr/>
          <p:nvPr/>
        </p:nvCxnSpPr>
        <p:spPr>
          <a:xfrm rot="10800000">
            <a:off x="1241575" y="3714703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88" name="Google Shape;1588;p92"/>
          <p:cNvCxnSpPr/>
          <p:nvPr/>
        </p:nvCxnSpPr>
        <p:spPr>
          <a:xfrm flipH="1">
            <a:off x="2239899" y="3714750"/>
            <a:ext cx="4398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89" name="Google Shape;1589;p92"/>
          <p:cNvCxnSpPr/>
          <p:nvPr/>
        </p:nvCxnSpPr>
        <p:spPr>
          <a:xfrm rot="10800000">
            <a:off x="1611199" y="3439715"/>
            <a:ext cx="7002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90" name="Google Shape;1590;p92"/>
          <p:cNvSpPr/>
          <p:nvPr/>
        </p:nvSpPr>
        <p:spPr>
          <a:xfrm>
            <a:off x="7585075" y="31634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/>
          </a:p>
        </p:txBody>
      </p:sp>
      <p:sp>
        <p:nvSpPr>
          <p:cNvPr id="1591" name="Google Shape;1591;p92"/>
          <p:cNvSpPr/>
          <p:nvPr/>
        </p:nvSpPr>
        <p:spPr>
          <a:xfrm>
            <a:off x="6146800" y="31634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592" name="Google Shape;1592;p92"/>
          <p:cNvSpPr/>
          <p:nvPr/>
        </p:nvSpPr>
        <p:spPr>
          <a:xfrm>
            <a:off x="6883400" y="40207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/>
          </a:p>
        </p:txBody>
      </p:sp>
      <p:cxnSp>
        <p:nvCxnSpPr>
          <p:cNvPr id="1593" name="Google Shape;1593;p92"/>
          <p:cNvCxnSpPr/>
          <p:nvPr/>
        </p:nvCxnSpPr>
        <p:spPr>
          <a:xfrm rot="10800000">
            <a:off x="6515250" y="3714703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94" name="Google Shape;1594;p92"/>
          <p:cNvCxnSpPr/>
          <p:nvPr/>
        </p:nvCxnSpPr>
        <p:spPr>
          <a:xfrm flipH="1">
            <a:off x="7512075" y="3714750"/>
            <a:ext cx="4413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95" name="Google Shape;1595;p92"/>
          <p:cNvCxnSpPr/>
          <p:nvPr/>
        </p:nvCxnSpPr>
        <p:spPr>
          <a:xfrm rot="10800000">
            <a:off x="6883375" y="3439715"/>
            <a:ext cx="7017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96" name="Google Shape;1596;p92"/>
          <p:cNvCxnSpPr/>
          <p:nvPr/>
        </p:nvCxnSpPr>
        <p:spPr>
          <a:xfrm rot="10800000">
            <a:off x="2941699" y="1862053"/>
            <a:ext cx="588900" cy="468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97" name="Google Shape;1597;p92"/>
          <p:cNvCxnSpPr/>
          <p:nvPr/>
        </p:nvCxnSpPr>
        <p:spPr>
          <a:xfrm flipH="1">
            <a:off x="2941699" y="2719388"/>
            <a:ext cx="588900" cy="525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98" name="Google Shape;1598;p92"/>
          <p:cNvCxnSpPr/>
          <p:nvPr/>
        </p:nvCxnSpPr>
        <p:spPr>
          <a:xfrm flipH="1">
            <a:off x="4159250" y="2525315"/>
            <a:ext cx="876300" cy="1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99" name="Google Shape;1599;p92"/>
          <p:cNvCxnSpPr/>
          <p:nvPr/>
        </p:nvCxnSpPr>
        <p:spPr>
          <a:xfrm flipH="1" rot="10800000">
            <a:off x="5664200" y="1862053"/>
            <a:ext cx="590700" cy="468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00" name="Google Shape;1600;p92"/>
          <p:cNvCxnSpPr/>
          <p:nvPr/>
        </p:nvCxnSpPr>
        <p:spPr>
          <a:xfrm rot="10800000">
            <a:off x="5664050" y="2719453"/>
            <a:ext cx="590700" cy="525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01" name="Google Shape;1601;p92"/>
          <p:cNvSpPr txBox="1"/>
          <p:nvPr/>
        </p:nvSpPr>
        <p:spPr>
          <a:xfrm>
            <a:off x="3281362" y="1202531"/>
            <a:ext cx="26337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Calculate betweenness for edge 3-7 </a:t>
            </a:r>
            <a:endParaRPr/>
          </a:p>
        </p:txBody>
      </p:sp>
      <p:sp>
        <p:nvSpPr>
          <p:cNvPr id="1602" name="Google Shape;1602;p92"/>
          <p:cNvSpPr/>
          <p:nvPr/>
        </p:nvSpPr>
        <p:spPr>
          <a:xfrm rot="8169167">
            <a:off x="3333306" y="1859725"/>
            <a:ext cx="485032" cy="166861"/>
          </a:xfrm>
          <a:custGeom>
            <a:rect b="b" l="l" r="r" t="t"/>
            <a:pathLst>
              <a:path extrusionOk="0" h="120000" w="120000">
                <a:moveTo>
                  <a:pt x="119610" y="120000"/>
                </a:moveTo>
                <a:cubicBezTo>
                  <a:pt x="120302" y="118333"/>
                  <a:pt x="120994" y="116666"/>
                  <a:pt x="112965" y="100000"/>
                </a:cubicBezTo>
                <a:cubicBezTo>
                  <a:pt x="104935" y="83333"/>
                  <a:pt x="81678" y="24666"/>
                  <a:pt x="71433" y="20000"/>
                </a:cubicBezTo>
                <a:cubicBezTo>
                  <a:pt x="61189" y="15333"/>
                  <a:pt x="63404" y="75333"/>
                  <a:pt x="51498" y="72000"/>
                </a:cubicBezTo>
                <a:cubicBezTo>
                  <a:pt x="39593" y="68666"/>
                  <a:pt x="19796" y="34333"/>
                  <a:pt x="0" y="0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3" name="Google Shape;1603;p92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93"/>
          <p:cNvSpPr/>
          <p:nvPr/>
        </p:nvSpPr>
        <p:spPr>
          <a:xfrm>
            <a:off x="3422650" y="22490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1609" name="Google Shape;1609;p93"/>
          <p:cNvSpPr/>
          <p:nvPr/>
        </p:nvSpPr>
        <p:spPr>
          <a:xfrm>
            <a:off x="5035550" y="22490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1610" name="Google Shape;1610;p93"/>
          <p:cNvSpPr/>
          <p:nvPr/>
        </p:nvSpPr>
        <p:spPr>
          <a:xfrm>
            <a:off x="23114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611" name="Google Shape;1611;p93"/>
          <p:cNvSpPr/>
          <p:nvPr/>
        </p:nvSpPr>
        <p:spPr>
          <a:xfrm>
            <a:off x="8382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612" name="Google Shape;1612;p93"/>
          <p:cNvSpPr/>
          <p:nvPr/>
        </p:nvSpPr>
        <p:spPr>
          <a:xfrm>
            <a:off x="1574800" y="5345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1613" name="Google Shape;1613;p93"/>
          <p:cNvCxnSpPr/>
          <p:nvPr/>
        </p:nvCxnSpPr>
        <p:spPr>
          <a:xfrm flipH="1">
            <a:off x="1206650" y="1004888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14" name="Google Shape;1614;p93"/>
          <p:cNvCxnSpPr/>
          <p:nvPr/>
        </p:nvCxnSpPr>
        <p:spPr>
          <a:xfrm rot="10800000">
            <a:off x="2203600" y="1004840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15" name="Google Shape;1615;p93"/>
          <p:cNvCxnSpPr/>
          <p:nvPr/>
        </p:nvCxnSpPr>
        <p:spPr>
          <a:xfrm rot="10800000">
            <a:off x="1574900" y="1668065"/>
            <a:ext cx="7365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16" name="Google Shape;1616;p93"/>
          <p:cNvSpPr/>
          <p:nvPr/>
        </p:nvSpPr>
        <p:spPr>
          <a:xfrm>
            <a:off x="76200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/>
          </a:p>
        </p:txBody>
      </p:sp>
      <p:sp>
        <p:nvSpPr>
          <p:cNvPr id="1617" name="Google Shape;1617;p93"/>
          <p:cNvSpPr/>
          <p:nvPr/>
        </p:nvSpPr>
        <p:spPr>
          <a:xfrm>
            <a:off x="61468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1618" name="Google Shape;1618;p93"/>
          <p:cNvSpPr/>
          <p:nvPr/>
        </p:nvSpPr>
        <p:spPr>
          <a:xfrm>
            <a:off x="6883400" y="5345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cxnSp>
        <p:nvCxnSpPr>
          <p:cNvPr id="1619" name="Google Shape;1619;p93"/>
          <p:cNvCxnSpPr/>
          <p:nvPr/>
        </p:nvCxnSpPr>
        <p:spPr>
          <a:xfrm flipH="1">
            <a:off x="6515250" y="1004888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20" name="Google Shape;1620;p93"/>
          <p:cNvCxnSpPr/>
          <p:nvPr/>
        </p:nvCxnSpPr>
        <p:spPr>
          <a:xfrm rot="10800000">
            <a:off x="7512200" y="1004840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21" name="Google Shape;1621;p93"/>
          <p:cNvCxnSpPr/>
          <p:nvPr/>
        </p:nvCxnSpPr>
        <p:spPr>
          <a:xfrm rot="10800000">
            <a:off x="6883500" y="1668065"/>
            <a:ext cx="7365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22" name="Google Shape;1622;p93"/>
          <p:cNvSpPr/>
          <p:nvPr/>
        </p:nvSpPr>
        <p:spPr>
          <a:xfrm>
            <a:off x="2311400" y="31634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1623" name="Google Shape;1623;p93"/>
          <p:cNvSpPr/>
          <p:nvPr/>
        </p:nvSpPr>
        <p:spPr>
          <a:xfrm>
            <a:off x="873125" y="3163490"/>
            <a:ext cx="7383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624" name="Google Shape;1624;p93"/>
          <p:cNvSpPr/>
          <p:nvPr/>
        </p:nvSpPr>
        <p:spPr>
          <a:xfrm>
            <a:off x="1611312" y="40207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cxnSp>
        <p:nvCxnSpPr>
          <p:cNvPr id="1625" name="Google Shape;1625;p93"/>
          <p:cNvCxnSpPr/>
          <p:nvPr/>
        </p:nvCxnSpPr>
        <p:spPr>
          <a:xfrm rot="10800000">
            <a:off x="1241575" y="3714703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26" name="Google Shape;1626;p93"/>
          <p:cNvCxnSpPr/>
          <p:nvPr/>
        </p:nvCxnSpPr>
        <p:spPr>
          <a:xfrm flipH="1">
            <a:off x="2239899" y="3714750"/>
            <a:ext cx="4398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27" name="Google Shape;1627;p93"/>
          <p:cNvCxnSpPr/>
          <p:nvPr/>
        </p:nvCxnSpPr>
        <p:spPr>
          <a:xfrm rot="10800000">
            <a:off x="1611199" y="3439715"/>
            <a:ext cx="7002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28" name="Google Shape;1628;p93"/>
          <p:cNvSpPr/>
          <p:nvPr/>
        </p:nvSpPr>
        <p:spPr>
          <a:xfrm>
            <a:off x="7585075" y="31634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/>
          </a:p>
        </p:txBody>
      </p:sp>
      <p:sp>
        <p:nvSpPr>
          <p:cNvPr id="1629" name="Google Shape;1629;p93"/>
          <p:cNvSpPr/>
          <p:nvPr/>
        </p:nvSpPr>
        <p:spPr>
          <a:xfrm>
            <a:off x="6146800" y="31634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630" name="Google Shape;1630;p93"/>
          <p:cNvSpPr/>
          <p:nvPr/>
        </p:nvSpPr>
        <p:spPr>
          <a:xfrm>
            <a:off x="6883400" y="40207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/>
          </a:p>
        </p:txBody>
      </p:sp>
      <p:cxnSp>
        <p:nvCxnSpPr>
          <p:cNvPr id="1631" name="Google Shape;1631;p93"/>
          <p:cNvCxnSpPr/>
          <p:nvPr/>
        </p:nvCxnSpPr>
        <p:spPr>
          <a:xfrm rot="10800000">
            <a:off x="6515250" y="3714703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32" name="Google Shape;1632;p93"/>
          <p:cNvCxnSpPr/>
          <p:nvPr/>
        </p:nvCxnSpPr>
        <p:spPr>
          <a:xfrm flipH="1">
            <a:off x="7512075" y="3714750"/>
            <a:ext cx="4413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33" name="Google Shape;1633;p93"/>
          <p:cNvCxnSpPr/>
          <p:nvPr/>
        </p:nvCxnSpPr>
        <p:spPr>
          <a:xfrm rot="10800000">
            <a:off x="6883375" y="3439715"/>
            <a:ext cx="7017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34" name="Google Shape;1634;p93"/>
          <p:cNvCxnSpPr/>
          <p:nvPr/>
        </p:nvCxnSpPr>
        <p:spPr>
          <a:xfrm rot="10800000">
            <a:off x="2941699" y="1862053"/>
            <a:ext cx="588900" cy="468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35" name="Google Shape;1635;p93"/>
          <p:cNvCxnSpPr/>
          <p:nvPr/>
        </p:nvCxnSpPr>
        <p:spPr>
          <a:xfrm flipH="1">
            <a:off x="2941699" y="2719388"/>
            <a:ext cx="588900" cy="525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36" name="Google Shape;1636;p93"/>
          <p:cNvCxnSpPr/>
          <p:nvPr/>
        </p:nvCxnSpPr>
        <p:spPr>
          <a:xfrm flipH="1">
            <a:off x="4159250" y="2525315"/>
            <a:ext cx="876300" cy="1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37" name="Google Shape;1637;p93"/>
          <p:cNvCxnSpPr/>
          <p:nvPr/>
        </p:nvCxnSpPr>
        <p:spPr>
          <a:xfrm flipH="1" rot="10800000">
            <a:off x="5664200" y="1862053"/>
            <a:ext cx="590700" cy="468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38" name="Google Shape;1638;p93"/>
          <p:cNvCxnSpPr/>
          <p:nvPr/>
        </p:nvCxnSpPr>
        <p:spPr>
          <a:xfrm rot="10800000">
            <a:off x="5664050" y="2719453"/>
            <a:ext cx="590700" cy="525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39" name="Google Shape;1639;p93"/>
          <p:cNvSpPr txBox="1"/>
          <p:nvPr/>
        </p:nvSpPr>
        <p:spPr>
          <a:xfrm>
            <a:off x="3327400" y="870347"/>
            <a:ext cx="2632200" cy="9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units flow from </a:t>
            </a:r>
            <a:b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1-3 to each 4-14 node,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total = </a:t>
            </a:r>
            <a:b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x 11 = </a:t>
            </a: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r>
            <a:endParaRPr/>
          </a:p>
        </p:txBody>
      </p:sp>
      <p:sp>
        <p:nvSpPr>
          <p:cNvPr id="1640" name="Google Shape;1640;p93"/>
          <p:cNvSpPr/>
          <p:nvPr/>
        </p:nvSpPr>
        <p:spPr>
          <a:xfrm rot="8169167">
            <a:off x="3333306" y="1859725"/>
            <a:ext cx="485032" cy="166861"/>
          </a:xfrm>
          <a:custGeom>
            <a:rect b="b" l="l" r="r" t="t"/>
            <a:pathLst>
              <a:path extrusionOk="0" h="120000" w="120000">
                <a:moveTo>
                  <a:pt x="119610" y="120000"/>
                </a:moveTo>
                <a:cubicBezTo>
                  <a:pt x="120302" y="118333"/>
                  <a:pt x="120994" y="116666"/>
                  <a:pt x="112965" y="100000"/>
                </a:cubicBezTo>
                <a:cubicBezTo>
                  <a:pt x="104935" y="83333"/>
                  <a:pt x="81678" y="24666"/>
                  <a:pt x="71433" y="20000"/>
                </a:cubicBezTo>
                <a:cubicBezTo>
                  <a:pt x="61189" y="15333"/>
                  <a:pt x="63404" y="75333"/>
                  <a:pt x="51498" y="72000"/>
                </a:cubicBezTo>
                <a:cubicBezTo>
                  <a:pt x="39593" y="68666"/>
                  <a:pt x="19796" y="34333"/>
                  <a:pt x="0" y="0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93"/>
          <p:cNvSpPr/>
          <p:nvPr/>
        </p:nvSpPr>
        <p:spPr>
          <a:xfrm>
            <a:off x="533400" y="400050"/>
            <a:ext cx="2793900" cy="1848900"/>
          </a:xfrm>
          <a:prstGeom prst="ellipse">
            <a:avLst/>
          </a:prstGeom>
          <a:noFill/>
          <a:ln cap="flat" cmpd="sng" w="25400">
            <a:solidFill>
              <a:srgbClr val="E46C0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2" name="Google Shape;1642;p93"/>
          <p:cNvSpPr/>
          <p:nvPr/>
        </p:nvSpPr>
        <p:spPr>
          <a:xfrm>
            <a:off x="533400" y="400050"/>
            <a:ext cx="8147100" cy="4585200"/>
          </a:xfrm>
          <a:custGeom>
            <a:rect b="b" l="l" r="r" t="t"/>
            <a:pathLst>
              <a:path extrusionOk="0" h="120000" w="120000">
                <a:moveTo>
                  <a:pt x="22112" y="69448"/>
                </a:moveTo>
                <a:cubicBezTo>
                  <a:pt x="29880" y="63951"/>
                  <a:pt x="38515" y="51206"/>
                  <a:pt x="46609" y="47265"/>
                </a:cubicBezTo>
                <a:cubicBezTo>
                  <a:pt x="54702" y="43325"/>
                  <a:pt x="63373" y="52811"/>
                  <a:pt x="70672" y="45806"/>
                </a:cubicBezTo>
                <a:cubicBezTo>
                  <a:pt x="77970" y="38801"/>
                  <a:pt x="84185" y="11657"/>
                  <a:pt x="90400" y="5235"/>
                </a:cubicBezTo>
                <a:cubicBezTo>
                  <a:pt x="96614" y="-1185"/>
                  <a:pt x="103045" y="-2985"/>
                  <a:pt x="107959" y="7278"/>
                </a:cubicBezTo>
                <a:cubicBezTo>
                  <a:pt x="112873" y="17543"/>
                  <a:pt x="121075" y="48968"/>
                  <a:pt x="119883" y="66821"/>
                </a:cubicBezTo>
                <a:cubicBezTo>
                  <a:pt x="118690" y="84674"/>
                  <a:pt x="116992" y="106321"/>
                  <a:pt x="100805" y="114396"/>
                </a:cubicBezTo>
                <a:cubicBezTo>
                  <a:pt x="84619" y="122472"/>
                  <a:pt x="39563" y="120964"/>
                  <a:pt x="22762" y="115272"/>
                </a:cubicBezTo>
                <a:cubicBezTo>
                  <a:pt x="5961" y="109581"/>
                  <a:pt x="0" y="87884"/>
                  <a:pt x="0" y="80247"/>
                </a:cubicBezTo>
                <a:cubicBezTo>
                  <a:pt x="0" y="72610"/>
                  <a:pt x="14344" y="74945"/>
                  <a:pt x="22112" y="69448"/>
                </a:cubicBezTo>
                <a:close/>
              </a:path>
            </a:pathLst>
          </a:custGeom>
          <a:noFill/>
          <a:ln cap="flat" cmpd="sng" w="25400">
            <a:solidFill>
              <a:srgbClr val="E46C0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93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94"/>
          <p:cNvSpPr/>
          <p:nvPr/>
        </p:nvSpPr>
        <p:spPr>
          <a:xfrm>
            <a:off x="3422650" y="22490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1649" name="Google Shape;1649;p94"/>
          <p:cNvSpPr/>
          <p:nvPr/>
        </p:nvSpPr>
        <p:spPr>
          <a:xfrm>
            <a:off x="5035550" y="22490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1650" name="Google Shape;1650;p94"/>
          <p:cNvSpPr/>
          <p:nvPr/>
        </p:nvSpPr>
        <p:spPr>
          <a:xfrm>
            <a:off x="23114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651" name="Google Shape;1651;p94"/>
          <p:cNvSpPr/>
          <p:nvPr/>
        </p:nvSpPr>
        <p:spPr>
          <a:xfrm>
            <a:off x="8382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652" name="Google Shape;1652;p94"/>
          <p:cNvSpPr/>
          <p:nvPr/>
        </p:nvSpPr>
        <p:spPr>
          <a:xfrm>
            <a:off x="1574800" y="5345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1653" name="Google Shape;1653;p94"/>
          <p:cNvCxnSpPr/>
          <p:nvPr/>
        </p:nvCxnSpPr>
        <p:spPr>
          <a:xfrm flipH="1">
            <a:off x="1206650" y="1004888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54" name="Google Shape;1654;p94"/>
          <p:cNvCxnSpPr/>
          <p:nvPr/>
        </p:nvCxnSpPr>
        <p:spPr>
          <a:xfrm rot="10800000">
            <a:off x="2203600" y="1004840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55" name="Google Shape;1655;p94"/>
          <p:cNvCxnSpPr/>
          <p:nvPr/>
        </p:nvCxnSpPr>
        <p:spPr>
          <a:xfrm rot="10800000">
            <a:off x="1574900" y="1668065"/>
            <a:ext cx="7365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56" name="Google Shape;1656;p94"/>
          <p:cNvSpPr/>
          <p:nvPr/>
        </p:nvSpPr>
        <p:spPr>
          <a:xfrm>
            <a:off x="76200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/>
          </a:p>
        </p:txBody>
      </p:sp>
      <p:sp>
        <p:nvSpPr>
          <p:cNvPr id="1657" name="Google Shape;1657;p94"/>
          <p:cNvSpPr/>
          <p:nvPr/>
        </p:nvSpPr>
        <p:spPr>
          <a:xfrm>
            <a:off x="61468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1658" name="Google Shape;1658;p94"/>
          <p:cNvSpPr/>
          <p:nvPr/>
        </p:nvSpPr>
        <p:spPr>
          <a:xfrm>
            <a:off x="6883400" y="5345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cxnSp>
        <p:nvCxnSpPr>
          <p:cNvPr id="1659" name="Google Shape;1659;p94"/>
          <p:cNvCxnSpPr/>
          <p:nvPr/>
        </p:nvCxnSpPr>
        <p:spPr>
          <a:xfrm flipH="1">
            <a:off x="6515250" y="1004888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60" name="Google Shape;1660;p94"/>
          <p:cNvCxnSpPr/>
          <p:nvPr/>
        </p:nvCxnSpPr>
        <p:spPr>
          <a:xfrm rot="10800000">
            <a:off x="7512200" y="1004840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61" name="Google Shape;1661;p94"/>
          <p:cNvCxnSpPr/>
          <p:nvPr/>
        </p:nvCxnSpPr>
        <p:spPr>
          <a:xfrm rot="10800000">
            <a:off x="6883500" y="1668065"/>
            <a:ext cx="7365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62" name="Google Shape;1662;p94"/>
          <p:cNvSpPr/>
          <p:nvPr/>
        </p:nvSpPr>
        <p:spPr>
          <a:xfrm>
            <a:off x="2311400" y="31634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1663" name="Google Shape;1663;p94"/>
          <p:cNvSpPr/>
          <p:nvPr/>
        </p:nvSpPr>
        <p:spPr>
          <a:xfrm>
            <a:off x="873125" y="3163490"/>
            <a:ext cx="7383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664" name="Google Shape;1664;p94"/>
          <p:cNvSpPr/>
          <p:nvPr/>
        </p:nvSpPr>
        <p:spPr>
          <a:xfrm>
            <a:off x="1611312" y="40207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cxnSp>
        <p:nvCxnSpPr>
          <p:cNvPr id="1665" name="Google Shape;1665;p94"/>
          <p:cNvCxnSpPr/>
          <p:nvPr/>
        </p:nvCxnSpPr>
        <p:spPr>
          <a:xfrm rot="10800000">
            <a:off x="1241575" y="3714703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66" name="Google Shape;1666;p94"/>
          <p:cNvCxnSpPr/>
          <p:nvPr/>
        </p:nvCxnSpPr>
        <p:spPr>
          <a:xfrm flipH="1">
            <a:off x="2239899" y="3714750"/>
            <a:ext cx="4398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67" name="Google Shape;1667;p94"/>
          <p:cNvCxnSpPr/>
          <p:nvPr/>
        </p:nvCxnSpPr>
        <p:spPr>
          <a:xfrm rot="10800000">
            <a:off x="1611199" y="3439715"/>
            <a:ext cx="7002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68" name="Google Shape;1668;p94"/>
          <p:cNvSpPr/>
          <p:nvPr/>
        </p:nvSpPr>
        <p:spPr>
          <a:xfrm>
            <a:off x="7585075" y="31634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/>
          </a:p>
        </p:txBody>
      </p:sp>
      <p:sp>
        <p:nvSpPr>
          <p:cNvPr id="1669" name="Google Shape;1669;p94"/>
          <p:cNvSpPr/>
          <p:nvPr/>
        </p:nvSpPr>
        <p:spPr>
          <a:xfrm>
            <a:off x="6146800" y="31634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670" name="Google Shape;1670;p94"/>
          <p:cNvSpPr/>
          <p:nvPr/>
        </p:nvSpPr>
        <p:spPr>
          <a:xfrm>
            <a:off x="6883400" y="40207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/>
          </a:p>
        </p:txBody>
      </p:sp>
      <p:cxnSp>
        <p:nvCxnSpPr>
          <p:cNvPr id="1671" name="Google Shape;1671;p94"/>
          <p:cNvCxnSpPr/>
          <p:nvPr/>
        </p:nvCxnSpPr>
        <p:spPr>
          <a:xfrm rot="10800000">
            <a:off x="6515250" y="3714703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72" name="Google Shape;1672;p94"/>
          <p:cNvCxnSpPr/>
          <p:nvPr/>
        </p:nvCxnSpPr>
        <p:spPr>
          <a:xfrm flipH="1">
            <a:off x="7512075" y="3714750"/>
            <a:ext cx="4413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73" name="Google Shape;1673;p94"/>
          <p:cNvCxnSpPr/>
          <p:nvPr/>
        </p:nvCxnSpPr>
        <p:spPr>
          <a:xfrm rot="10800000">
            <a:off x="6883375" y="3439715"/>
            <a:ext cx="7017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74" name="Google Shape;1674;p94"/>
          <p:cNvCxnSpPr/>
          <p:nvPr/>
        </p:nvCxnSpPr>
        <p:spPr>
          <a:xfrm rot="10800000">
            <a:off x="2941699" y="1862053"/>
            <a:ext cx="588900" cy="468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75" name="Google Shape;1675;p94"/>
          <p:cNvCxnSpPr/>
          <p:nvPr/>
        </p:nvCxnSpPr>
        <p:spPr>
          <a:xfrm flipH="1">
            <a:off x="2941699" y="2719388"/>
            <a:ext cx="588900" cy="525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76" name="Google Shape;1676;p94"/>
          <p:cNvCxnSpPr/>
          <p:nvPr/>
        </p:nvCxnSpPr>
        <p:spPr>
          <a:xfrm flipH="1">
            <a:off x="4159250" y="2525315"/>
            <a:ext cx="876300" cy="1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77" name="Google Shape;1677;p94"/>
          <p:cNvCxnSpPr/>
          <p:nvPr/>
        </p:nvCxnSpPr>
        <p:spPr>
          <a:xfrm flipH="1" rot="10800000">
            <a:off x="5664200" y="1862053"/>
            <a:ext cx="590700" cy="468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78" name="Google Shape;1678;p94"/>
          <p:cNvCxnSpPr/>
          <p:nvPr/>
        </p:nvCxnSpPr>
        <p:spPr>
          <a:xfrm rot="10800000">
            <a:off x="5664050" y="2719453"/>
            <a:ext cx="590700" cy="525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79" name="Google Shape;1679;p94"/>
          <p:cNvSpPr txBox="1"/>
          <p:nvPr/>
        </p:nvSpPr>
        <p:spPr>
          <a:xfrm>
            <a:off x="3259137" y="534590"/>
            <a:ext cx="2633700" cy="9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Betweenness = 33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each </a:t>
            </a:r>
            <a:b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symmetric edge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0" name="Google Shape;1680;p94"/>
          <p:cNvSpPr txBox="1"/>
          <p:nvPr/>
        </p:nvSpPr>
        <p:spPr>
          <a:xfrm>
            <a:off x="3198812" y="1863328"/>
            <a:ext cx="5922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r>
            <a:endParaRPr/>
          </a:p>
        </p:txBody>
      </p:sp>
      <p:sp>
        <p:nvSpPr>
          <p:cNvPr id="1681" name="Google Shape;1681;p94"/>
          <p:cNvSpPr txBox="1"/>
          <p:nvPr/>
        </p:nvSpPr>
        <p:spPr>
          <a:xfrm>
            <a:off x="3198812" y="2863453"/>
            <a:ext cx="5922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r>
            <a:endParaRPr/>
          </a:p>
        </p:txBody>
      </p:sp>
      <p:sp>
        <p:nvSpPr>
          <p:cNvPr id="1682" name="Google Shape;1682;p94"/>
          <p:cNvSpPr txBox="1"/>
          <p:nvPr/>
        </p:nvSpPr>
        <p:spPr>
          <a:xfrm>
            <a:off x="5475287" y="1827609"/>
            <a:ext cx="593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r>
            <a:endParaRPr/>
          </a:p>
        </p:txBody>
      </p:sp>
      <p:sp>
        <p:nvSpPr>
          <p:cNvPr id="1683" name="Google Shape;1683;p94"/>
          <p:cNvSpPr txBox="1"/>
          <p:nvPr/>
        </p:nvSpPr>
        <p:spPr>
          <a:xfrm>
            <a:off x="5403850" y="2856309"/>
            <a:ext cx="593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r>
            <a:endParaRPr/>
          </a:p>
        </p:txBody>
      </p:sp>
      <p:sp>
        <p:nvSpPr>
          <p:cNvPr id="1684" name="Google Shape;1684;p94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95"/>
          <p:cNvSpPr/>
          <p:nvPr/>
        </p:nvSpPr>
        <p:spPr>
          <a:xfrm>
            <a:off x="3422650" y="22490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1690" name="Google Shape;1690;p95"/>
          <p:cNvSpPr/>
          <p:nvPr/>
        </p:nvSpPr>
        <p:spPr>
          <a:xfrm>
            <a:off x="5035550" y="22490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1691" name="Google Shape;1691;p95"/>
          <p:cNvSpPr/>
          <p:nvPr/>
        </p:nvSpPr>
        <p:spPr>
          <a:xfrm>
            <a:off x="23114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692" name="Google Shape;1692;p95"/>
          <p:cNvSpPr/>
          <p:nvPr/>
        </p:nvSpPr>
        <p:spPr>
          <a:xfrm>
            <a:off x="8382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693" name="Google Shape;1693;p95"/>
          <p:cNvSpPr/>
          <p:nvPr/>
        </p:nvSpPr>
        <p:spPr>
          <a:xfrm>
            <a:off x="1574800" y="5345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1694" name="Google Shape;1694;p95"/>
          <p:cNvCxnSpPr/>
          <p:nvPr/>
        </p:nvCxnSpPr>
        <p:spPr>
          <a:xfrm flipH="1">
            <a:off x="1206650" y="1004888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95" name="Google Shape;1695;p95"/>
          <p:cNvCxnSpPr/>
          <p:nvPr/>
        </p:nvCxnSpPr>
        <p:spPr>
          <a:xfrm rot="10800000">
            <a:off x="2203600" y="1004840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96" name="Google Shape;1696;p95"/>
          <p:cNvCxnSpPr/>
          <p:nvPr/>
        </p:nvCxnSpPr>
        <p:spPr>
          <a:xfrm rot="10800000">
            <a:off x="1574900" y="1668065"/>
            <a:ext cx="7365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97" name="Google Shape;1697;p95"/>
          <p:cNvSpPr/>
          <p:nvPr/>
        </p:nvSpPr>
        <p:spPr>
          <a:xfrm>
            <a:off x="76200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/>
          </a:p>
        </p:txBody>
      </p:sp>
      <p:sp>
        <p:nvSpPr>
          <p:cNvPr id="1698" name="Google Shape;1698;p95"/>
          <p:cNvSpPr/>
          <p:nvPr/>
        </p:nvSpPr>
        <p:spPr>
          <a:xfrm>
            <a:off x="61468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1699" name="Google Shape;1699;p95"/>
          <p:cNvSpPr/>
          <p:nvPr/>
        </p:nvSpPr>
        <p:spPr>
          <a:xfrm>
            <a:off x="6883400" y="5345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cxnSp>
        <p:nvCxnSpPr>
          <p:cNvPr id="1700" name="Google Shape;1700;p95"/>
          <p:cNvCxnSpPr/>
          <p:nvPr/>
        </p:nvCxnSpPr>
        <p:spPr>
          <a:xfrm flipH="1">
            <a:off x="6515250" y="1004888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01" name="Google Shape;1701;p95"/>
          <p:cNvCxnSpPr/>
          <p:nvPr/>
        </p:nvCxnSpPr>
        <p:spPr>
          <a:xfrm rot="10800000">
            <a:off x="7512200" y="1004840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02" name="Google Shape;1702;p95"/>
          <p:cNvCxnSpPr/>
          <p:nvPr/>
        </p:nvCxnSpPr>
        <p:spPr>
          <a:xfrm rot="10800000">
            <a:off x="6883500" y="1668065"/>
            <a:ext cx="7365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03" name="Google Shape;1703;p95"/>
          <p:cNvSpPr/>
          <p:nvPr/>
        </p:nvSpPr>
        <p:spPr>
          <a:xfrm>
            <a:off x="2311400" y="31634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1704" name="Google Shape;1704;p95"/>
          <p:cNvSpPr/>
          <p:nvPr/>
        </p:nvSpPr>
        <p:spPr>
          <a:xfrm>
            <a:off x="873125" y="3163490"/>
            <a:ext cx="7383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705" name="Google Shape;1705;p95"/>
          <p:cNvSpPr/>
          <p:nvPr/>
        </p:nvSpPr>
        <p:spPr>
          <a:xfrm>
            <a:off x="1611312" y="40207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cxnSp>
        <p:nvCxnSpPr>
          <p:cNvPr id="1706" name="Google Shape;1706;p95"/>
          <p:cNvCxnSpPr/>
          <p:nvPr/>
        </p:nvCxnSpPr>
        <p:spPr>
          <a:xfrm rot="10800000">
            <a:off x="1241575" y="3714703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07" name="Google Shape;1707;p95"/>
          <p:cNvCxnSpPr/>
          <p:nvPr/>
        </p:nvCxnSpPr>
        <p:spPr>
          <a:xfrm flipH="1">
            <a:off x="2239899" y="3714750"/>
            <a:ext cx="4398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08" name="Google Shape;1708;p95"/>
          <p:cNvCxnSpPr/>
          <p:nvPr/>
        </p:nvCxnSpPr>
        <p:spPr>
          <a:xfrm rot="10800000">
            <a:off x="1611199" y="3439715"/>
            <a:ext cx="7002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09" name="Google Shape;1709;p95"/>
          <p:cNvSpPr/>
          <p:nvPr/>
        </p:nvSpPr>
        <p:spPr>
          <a:xfrm>
            <a:off x="7585075" y="31634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/>
          </a:p>
        </p:txBody>
      </p:sp>
      <p:sp>
        <p:nvSpPr>
          <p:cNvPr id="1710" name="Google Shape;1710;p95"/>
          <p:cNvSpPr/>
          <p:nvPr/>
        </p:nvSpPr>
        <p:spPr>
          <a:xfrm>
            <a:off x="6146800" y="31634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711" name="Google Shape;1711;p95"/>
          <p:cNvSpPr/>
          <p:nvPr/>
        </p:nvSpPr>
        <p:spPr>
          <a:xfrm>
            <a:off x="6883400" y="40207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/>
          </a:p>
        </p:txBody>
      </p:sp>
      <p:cxnSp>
        <p:nvCxnSpPr>
          <p:cNvPr id="1712" name="Google Shape;1712;p95"/>
          <p:cNvCxnSpPr/>
          <p:nvPr/>
        </p:nvCxnSpPr>
        <p:spPr>
          <a:xfrm rot="10800000">
            <a:off x="6515250" y="3714703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13" name="Google Shape;1713;p95"/>
          <p:cNvCxnSpPr/>
          <p:nvPr/>
        </p:nvCxnSpPr>
        <p:spPr>
          <a:xfrm flipH="1">
            <a:off x="7512075" y="3714750"/>
            <a:ext cx="4413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14" name="Google Shape;1714;p95"/>
          <p:cNvCxnSpPr/>
          <p:nvPr/>
        </p:nvCxnSpPr>
        <p:spPr>
          <a:xfrm rot="10800000">
            <a:off x="6883375" y="3439715"/>
            <a:ext cx="7017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15" name="Google Shape;1715;p95"/>
          <p:cNvCxnSpPr/>
          <p:nvPr/>
        </p:nvCxnSpPr>
        <p:spPr>
          <a:xfrm rot="10800000">
            <a:off x="2941699" y="1862053"/>
            <a:ext cx="588900" cy="468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16" name="Google Shape;1716;p95"/>
          <p:cNvCxnSpPr/>
          <p:nvPr/>
        </p:nvCxnSpPr>
        <p:spPr>
          <a:xfrm flipH="1">
            <a:off x="2941699" y="2719388"/>
            <a:ext cx="588900" cy="525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17" name="Google Shape;1717;p95"/>
          <p:cNvCxnSpPr/>
          <p:nvPr/>
        </p:nvCxnSpPr>
        <p:spPr>
          <a:xfrm flipH="1">
            <a:off x="4159250" y="2525315"/>
            <a:ext cx="876300" cy="1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18" name="Google Shape;1718;p95"/>
          <p:cNvCxnSpPr/>
          <p:nvPr/>
        </p:nvCxnSpPr>
        <p:spPr>
          <a:xfrm flipH="1" rot="10800000">
            <a:off x="5664200" y="1862053"/>
            <a:ext cx="590700" cy="468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19" name="Google Shape;1719;p95"/>
          <p:cNvCxnSpPr/>
          <p:nvPr/>
        </p:nvCxnSpPr>
        <p:spPr>
          <a:xfrm rot="10800000">
            <a:off x="5664050" y="2719453"/>
            <a:ext cx="590700" cy="525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20" name="Google Shape;1720;p95"/>
          <p:cNvSpPr txBox="1"/>
          <p:nvPr/>
        </p:nvSpPr>
        <p:spPr>
          <a:xfrm>
            <a:off x="3032125" y="667940"/>
            <a:ext cx="26322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Calculate betweenness for edge 1-3</a:t>
            </a:r>
            <a:endParaRPr/>
          </a:p>
        </p:txBody>
      </p:sp>
      <p:sp>
        <p:nvSpPr>
          <p:cNvPr id="1721" name="Google Shape;1721;p95"/>
          <p:cNvSpPr/>
          <p:nvPr/>
        </p:nvSpPr>
        <p:spPr>
          <a:xfrm rot="8169167">
            <a:off x="2540375" y="1001873"/>
            <a:ext cx="485032" cy="168199"/>
          </a:xfrm>
          <a:custGeom>
            <a:rect b="b" l="l" r="r" t="t"/>
            <a:pathLst>
              <a:path extrusionOk="0" h="120000" w="120000">
                <a:moveTo>
                  <a:pt x="119610" y="120000"/>
                </a:moveTo>
                <a:cubicBezTo>
                  <a:pt x="120302" y="118333"/>
                  <a:pt x="120994" y="116666"/>
                  <a:pt x="112965" y="100000"/>
                </a:cubicBezTo>
                <a:cubicBezTo>
                  <a:pt x="104935" y="83333"/>
                  <a:pt x="81678" y="24666"/>
                  <a:pt x="71433" y="20000"/>
                </a:cubicBezTo>
                <a:cubicBezTo>
                  <a:pt x="61189" y="15333"/>
                  <a:pt x="63404" y="75333"/>
                  <a:pt x="51498" y="72000"/>
                </a:cubicBezTo>
                <a:cubicBezTo>
                  <a:pt x="39593" y="68666"/>
                  <a:pt x="19796" y="34333"/>
                  <a:pt x="0" y="0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95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p96"/>
          <p:cNvSpPr/>
          <p:nvPr/>
        </p:nvSpPr>
        <p:spPr>
          <a:xfrm>
            <a:off x="3422650" y="22490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1728" name="Google Shape;1728;p96"/>
          <p:cNvSpPr/>
          <p:nvPr/>
        </p:nvSpPr>
        <p:spPr>
          <a:xfrm>
            <a:off x="5035550" y="22490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1729" name="Google Shape;1729;p96"/>
          <p:cNvSpPr/>
          <p:nvPr/>
        </p:nvSpPr>
        <p:spPr>
          <a:xfrm>
            <a:off x="23114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730" name="Google Shape;1730;p96"/>
          <p:cNvSpPr/>
          <p:nvPr/>
        </p:nvSpPr>
        <p:spPr>
          <a:xfrm>
            <a:off x="8382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731" name="Google Shape;1731;p96"/>
          <p:cNvSpPr/>
          <p:nvPr/>
        </p:nvSpPr>
        <p:spPr>
          <a:xfrm>
            <a:off x="1574800" y="5345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1732" name="Google Shape;1732;p96"/>
          <p:cNvCxnSpPr/>
          <p:nvPr/>
        </p:nvCxnSpPr>
        <p:spPr>
          <a:xfrm flipH="1">
            <a:off x="1206650" y="1004888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33" name="Google Shape;1733;p96"/>
          <p:cNvCxnSpPr/>
          <p:nvPr/>
        </p:nvCxnSpPr>
        <p:spPr>
          <a:xfrm rot="10800000">
            <a:off x="2203600" y="1004840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34" name="Google Shape;1734;p96"/>
          <p:cNvCxnSpPr/>
          <p:nvPr/>
        </p:nvCxnSpPr>
        <p:spPr>
          <a:xfrm rot="10800000">
            <a:off x="1574900" y="1668065"/>
            <a:ext cx="7365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35" name="Google Shape;1735;p96"/>
          <p:cNvSpPr/>
          <p:nvPr/>
        </p:nvSpPr>
        <p:spPr>
          <a:xfrm>
            <a:off x="76200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/>
          </a:p>
        </p:txBody>
      </p:sp>
      <p:sp>
        <p:nvSpPr>
          <p:cNvPr id="1736" name="Google Shape;1736;p96"/>
          <p:cNvSpPr/>
          <p:nvPr/>
        </p:nvSpPr>
        <p:spPr>
          <a:xfrm>
            <a:off x="61468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1737" name="Google Shape;1737;p96"/>
          <p:cNvSpPr/>
          <p:nvPr/>
        </p:nvSpPr>
        <p:spPr>
          <a:xfrm>
            <a:off x="6883400" y="5345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cxnSp>
        <p:nvCxnSpPr>
          <p:cNvPr id="1738" name="Google Shape;1738;p96"/>
          <p:cNvCxnSpPr/>
          <p:nvPr/>
        </p:nvCxnSpPr>
        <p:spPr>
          <a:xfrm flipH="1">
            <a:off x="6515250" y="1004888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39" name="Google Shape;1739;p96"/>
          <p:cNvCxnSpPr/>
          <p:nvPr/>
        </p:nvCxnSpPr>
        <p:spPr>
          <a:xfrm rot="10800000">
            <a:off x="7512200" y="1004840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40" name="Google Shape;1740;p96"/>
          <p:cNvCxnSpPr/>
          <p:nvPr/>
        </p:nvCxnSpPr>
        <p:spPr>
          <a:xfrm rot="10800000">
            <a:off x="6883500" y="1668065"/>
            <a:ext cx="7365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41" name="Google Shape;1741;p96"/>
          <p:cNvSpPr/>
          <p:nvPr/>
        </p:nvSpPr>
        <p:spPr>
          <a:xfrm>
            <a:off x="2311400" y="31634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1742" name="Google Shape;1742;p96"/>
          <p:cNvSpPr/>
          <p:nvPr/>
        </p:nvSpPr>
        <p:spPr>
          <a:xfrm>
            <a:off x="873125" y="3163490"/>
            <a:ext cx="7383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743" name="Google Shape;1743;p96"/>
          <p:cNvSpPr/>
          <p:nvPr/>
        </p:nvSpPr>
        <p:spPr>
          <a:xfrm>
            <a:off x="1611312" y="40207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cxnSp>
        <p:nvCxnSpPr>
          <p:cNvPr id="1744" name="Google Shape;1744;p96"/>
          <p:cNvCxnSpPr/>
          <p:nvPr/>
        </p:nvCxnSpPr>
        <p:spPr>
          <a:xfrm rot="10800000">
            <a:off x="1241575" y="3714703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45" name="Google Shape;1745;p96"/>
          <p:cNvCxnSpPr/>
          <p:nvPr/>
        </p:nvCxnSpPr>
        <p:spPr>
          <a:xfrm flipH="1">
            <a:off x="2239899" y="3714750"/>
            <a:ext cx="4398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46" name="Google Shape;1746;p96"/>
          <p:cNvCxnSpPr/>
          <p:nvPr/>
        </p:nvCxnSpPr>
        <p:spPr>
          <a:xfrm rot="10800000">
            <a:off x="1611199" y="3439715"/>
            <a:ext cx="7002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47" name="Google Shape;1747;p96"/>
          <p:cNvSpPr/>
          <p:nvPr/>
        </p:nvSpPr>
        <p:spPr>
          <a:xfrm>
            <a:off x="7585075" y="31634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/>
          </a:p>
        </p:txBody>
      </p:sp>
      <p:sp>
        <p:nvSpPr>
          <p:cNvPr id="1748" name="Google Shape;1748;p96"/>
          <p:cNvSpPr/>
          <p:nvPr/>
        </p:nvSpPr>
        <p:spPr>
          <a:xfrm>
            <a:off x="6146800" y="31634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749" name="Google Shape;1749;p96"/>
          <p:cNvSpPr/>
          <p:nvPr/>
        </p:nvSpPr>
        <p:spPr>
          <a:xfrm>
            <a:off x="6883400" y="40207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/>
          </a:p>
        </p:txBody>
      </p:sp>
      <p:cxnSp>
        <p:nvCxnSpPr>
          <p:cNvPr id="1750" name="Google Shape;1750;p96"/>
          <p:cNvCxnSpPr/>
          <p:nvPr/>
        </p:nvCxnSpPr>
        <p:spPr>
          <a:xfrm rot="10800000">
            <a:off x="6515250" y="3714703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51" name="Google Shape;1751;p96"/>
          <p:cNvCxnSpPr/>
          <p:nvPr/>
        </p:nvCxnSpPr>
        <p:spPr>
          <a:xfrm flipH="1">
            <a:off x="7512075" y="3714750"/>
            <a:ext cx="4413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52" name="Google Shape;1752;p96"/>
          <p:cNvCxnSpPr/>
          <p:nvPr/>
        </p:nvCxnSpPr>
        <p:spPr>
          <a:xfrm rot="10800000">
            <a:off x="6883375" y="3439715"/>
            <a:ext cx="7017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53" name="Google Shape;1753;p96"/>
          <p:cNvCxnSpPr/>
          <p:nvPr/>
        </p:nvCxnSpPr>
        <p:spPr>
          <a:xfrm rot="10800000">
            <a:off x="2941699" y="1862053"/>
            <a:ext cx="588900" cy="468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54" name="Google Shape;1754;p96"/>
          <p:cNvCxnSpPr/>
          <p:nvPr/>
        </p:nvCxnSpPr>
        <p:spPr>
          <a:xfrm flipH="1">
            <a:off x="2941699" y="2719388"/>
            <a:ext cx="588900" cy="525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55" name="Google Shape;1755;p96"/>
          <p:cNvCxnSpPr/>
          <p:nvPr/>
        </p:nvCxnSpPr>
        <p:spPr>
          <a:xfrm flipH="1">
            <a:off x="4159250" y="2525315"/>
            <a:ext cx="876300" cy="1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56" name="Google Shape;1756;p96"/>
          <p:cNvCxnSpPr/>
          <p:nvPr/>
        </p:nvCxnSpPr>
        <p:spPr>
          <a:xfrm flipH="1" rot="10800000">
            <a:off x="5664200" y="1862053"/>
            <a:ext cx="590700" cy="468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57" name="Google Shape;1757;p96"/>
          <p:cNvCxnSpPr/>
          <p:nvPr/>
        </p:nvCxnSpPr>
        <p:spPr>
          <a:xfrm rot="10800000">
            <a:off x="5664050" y="2719453"/>
            <a:ext cx="590700" cy="525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58" name="Google Shape;1758;p96"/>
          <p:cNvSpPr txBox="1"/>
          <p:nvPr/>
        </p:nvSpPr>
        <p:spPr>
          <a:xfrm>
            <a:off x="3235325" y="667940"/>
            <a:ext cx="26337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Carries all flow to node 1 except from node 2,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</a:t>
            </a: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betweenness = 12</a:t>
            </a:r>
            <a:endParaRPr/>
          </a:p>
        </p:txBody>
      </p:sp>
      <p:sp>
        <p:nvSpPr>
          <p:cNvPr id="1759" name="Google Shape;1759;p96"/>
          <p:cNvSpPr/>
          <p:nvPr/>
        </p:nvSpPr>
        <p:spPr>
          <a:xfrm rot="8170681">
            <a:off x="2549890" y="919571"/>
            <a:ext cx="670691" cy="247948"/>
          </a:xfrm>
          <a:custGeom>
            <a:rect b="b" l="l" r="r" t="t"/>
            <a:pathLst>
              <a:path extrusionOk="0" h="120000" w="120000">
                <a:moveTo>
                  <a:pt x="119610" y="120000"/>
                </a:moveTo>
                <a:cubicBezTo>
                  <a:pt x="120302" y="118333"/>
                  <a:pt x="120994" y="116666"/>
                  <a:pt x="112965" y="100000"/>
                </a:cubicBezTo>
                <a:cubicBezTo>
                  <a:pt x="104935" y="83333"/>
                  <a:pt x="81678" y="24666"/>
                  <a:pt x="71433" y="20000"/>
                </a:cubicBezTo>
                <a:cubicBezTo>
                  <a:pt x="61189" y="15333"/>
                  <a:pt x="63404" y="75333"/>
                  <a:pt x="51498" y="72000"/>
                </a:cubicBezTo>
                <a:cubicBezTo>
                  <a:pt x="39593" y="68666"/>
                  <a:pt x="19796" y="34333"/>
                  <a:pt x="0" y="0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0" name="Google Shape;1760;p96"/>
          <p:cNvSpPr/>
          <p:nvPr/>
        </p:nvSpPr>
        <p:spPr>
          <a:xfrm>
            <a:off x="731837" y="372665"/>
            <a:ext cx="7878900" cy="4527900"/>
          </a:xfrm>
          <a:custGeom>
            <a:rect b="b" l="l" r="r" t="t"/>
            <a:pathLst>
              <a:path extrusionOk="0" h="120000" w="120000">
                <a:moveTo>
                  <a:pt x="14159" y="50708"/>
                </a:moveTo>
                <a:cubicBezTo>
                  <a:pt x="16690" y="40963"/>
                  <a:pt x="19220" y="31218"/>
                  <a:pt x="22607" y="27077"/>
                </a:cubicBezTo>
                <a:cubicBezTo>
                  <a:pt x="25994" y="22937"/>
                  <a:pt x="29381" y="21978"/>
                  <a:pt x="34480" y="25866"/>
                </a:cubicBezTo>
                <a:cubicBezTo>
                  <a:pt x="39579" y="29753"/>
                  <a:pt x="47228" y="47426"/>
                  <a:pt x="53202" y="50405"/>
                </a:cubicBezTo>
                <a:cubicBezTo>
                  <a:pt x="59177" y="53384"/>
                  <a:pt x="63705" y="52021"/>
                  <a:pt x="70327" y="43740"/>
                </a:cubicBezTo>
                <a:cubicBezTo>
                  <a:pt x="76948" y="35459"/>
                  <a:pt x="85015" y="4305"/>
                  <a:pt x="92931" y="720"/>
                </a:cubicBezTo>
                <a:cubicBezTo>
                  <a:pt x="100846" y="-2864"/>
                  <a:pt x="113784" y="7335"/>
                  <a:pt x="117818" y="22230"/>
                </a:cubicBezTo>
                <a:cubicBezTo>
                  <a:pt x="121852" y="37125"/>
                  <a:pt x="119492" y="74490"/>
                  <a:pt x="117133" y="90092"/>
                </a:cubicBezTo>
                <a:cubicBezTo>
                  <a:pt x="114774" y="105695"/>
                  <a:pt x="120558" y="111552"/>
                  <a:pt x="103662" y="115844"/>
                </a:cubicBezTo>
                <a:cubicBezTo>
                  <a:pt x="86766" y="120135"/>
                  <a:pt x="33034" y="122509"/>
                  <a:pt x="15757" y="115844"/>
                </a:cubicBezTo>
                <a:cubicBezTo>
                  <a:pt x="-1518" y="109179"/>
                  <a:pt x="193" y="86861"/>
                  <a:pt x="3" y="75853"/>
                </a:cubicBezTo>
                <a:cubicBezTo>
                  <a:pt x="-186" y="64846"/>
                  <a:pt x="7214" y="57322"/>
                  <a:pt x="14616" y="49799"/>
                </a:cubicBezTo>
              </a:path>
            </a:pathLst>
          </a:custGeom>
          <a:noFill/>
          <a:ln cap="flat" cmpd="sng" w="25400">
            <a:solidFill>
              <a:srgbClr val="E46C0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1" name="Google Shape;1761;p96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97"/>
          <p:cNvSpPr/>
          <p:nvPr/>
        </p:nvSpPr>
        <p:spPr>
          <a:xfrm>
            <a:off x="3422650" y="22490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1767" name="Google Shape;1767;p97"/>
          <p:cNvSpPr/>
          <p:nvPr/>
        </p:nvSpPr>
        <p:spPr>
          <a:xfrm>
            <a:off x="5035550" y="22490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1768" name="Google Shape;1768;p97"/>
          <p:cNvSpPr/>
          <p:nvPr/>
        </p:nvSpPr>
        <p:spPr>
          <a:xfrm>
            <a:off x="23114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769" name="Google Shape;1769;p97"/>
          <p:cNvSpPr/>
          <p:nvPr/>
        </p:nvSpPr>
        <p:spPr>
          <a:xfrm>
            <a:off x="8382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770" name="Google Shape;1770;p97"/>
          <p:cNvSpPr/>
          <p:nvPr/>
        </p:nvSpPr>
        <p:spPr>
          <a:xfrm>
            <a:off x="1574800" y="5345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1771" name="Google Shape;1771;p97"/>
          <p:cNvCxnSpPr/>
          <p:nvPr/>
        </p:nvCxnSpPr>
        <p:spPr>
          <a:xfrm flipH="1">
            <a:off x="1206650" y="1004888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72" name="Google Shape;1772;p97"/>
          <p:cNvCxnSpPr/>
          <p:nvPr/>
        </p:nvCxnSpPr>
        <p:spPr>
          <a:xfrm rot="10800000">
            <a:off x="2203600" y="1004840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73" name="Google Shape;1773;p97"/>
          <p:cNvCxnSpPr/>
          <p:nvPr/>
        </p:nvCxnSpPr>
        <p:spPr>
          <a:xfrm rot="10800000">
            <a:off x="1574900" y="1668065"/>
            <a:ext cx="7365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74" name="Google Shape;1774;p97"/>
          <p:cNvSpPr/>
          <p:nvPr/>
        </p:nvSpPr>
        <p:spPr>
          <a:xfrm>
            <a:off x="76200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/>
          </a:p>
        </p:txBody>
      </p:sp>
      <p:sp>
        <p:nvSpPr>
          <p:cNvPr id="1775" name="Google Shape;1775;p97"/>
          <p:cNvSpPr/>
          <p:nvPr/>
        </p:nvSpPr>
        <p:spPr>
          <a:xfrm>
            <a:off x="61468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1776" name="Google Shape;1776;p97"/>
          <p:cNvSpPr/>
          <p:nvPr/>
        </p:nvSpPr>
        <p:spPr>
          <a:xfrm>
            <a:off x="6883400" y="5345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cxnSp>
        <p:nvCxnSpPr>
          <p:cNvPr id="1777" name="Google Shape;1777;p97"/>
          <p:cNvCxnSpPr/>
          <p:nvPr/>
        </p:nvCxnSpPr>
        <p:spPr>
          <a:xfrm flipH="1">
            <a:off x="6515250" y="1004888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78" name="Google Shape;1778;p97"/>
          <p:cNvCxnSpPr/>
          <p:nvPr/>
        </p:nvCxnSpPr>
        <p:spPr>
          <a:xfrm rot="10800000">
            <a:off x="7512200" y="1004840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79" name="Google Shape;1779;p97"/>
          <p:cNvCxnSpPr/>
          <p:nvPr/>
        </p:nvCxnSpPr>
        <p:spPr>
          <a:xfrm rot="10800000">
            <a:off x="6883500" y="1668065"/>
            <a:ext cx="7365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80" name="Google Shape;1780;p97"/>
          <p:cNvSpPr/>
          <p:nvPr/>
        </p:nvSpPr>
        <p:spPr>
          <a:xfrm>
            <a:off x="2311400" y="31634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1781" name="Google Shape;1781;p97"/>
          <p:cNvSpPr/>
          <p:nvPr/>
        </p:nvSpPr>
        <p:spPr>
          <a:xfrm>
            <a:off x="873125" y="3163490"/>
            <a:ext cx="7383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782" name="Google Shape;1782;p97"/>
          <p:cNvSpPr/>
          <p:nvPr/>
        </p:nvSpPr>
        <p:spPr>
          <a:xfrm>
            <a:off x="1611312" y="40207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cxnSp>
        <p:nvCxnSpPr>
          <p:cNvPr id="1783" name="Google Shape;1783;p97"/>
          <p:cNvCxnSpPr/>
          <p:nvPr/>
        </p:nvCxnSpPr>
        <p:spPr>
          <a:xfrm rot="10800000">
            <a:off x="1241575" y="3714703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84" name="Google Shape;1784;p97"/>
          <p:cNvCxnSpPr/>
          <p:nvPr/>
        </p:nvCxnSpPr>
        <p:spPr>
          <a:xfrm flipH="1">
            <a:off x="2239899" y="3714750"/>
            <a:ext cx="4398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85" name="Google Shape;1785;p97"/>
          <p:cNvCxnSpPr/>
          <p:nvPr/>
        </p:nvCxnSpPr>
        <p:spPr>
          <a:xfrm rot="10800000">
            <a:off x="1611199" y="3439715"/>
            <a:ext cx="7002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86" name="Google Shape;1786;p97"/>
          <p:cNvSpPr/>
          <p:nvPr/>
        </p:nvSpPr>
        <p:spPr>
          <a:xfrm>
            <a:off x="7585075" y="31634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/>
          </a:p>
        </p:txBody>
      </p:sp>
      <p:sp>
        <p:nvSpPr>
          <p:cNvPr id="1787" name="Google Shape;1787;p97"/>
          <p:cNvSpPr/>
          <p:nvPr/>
        </p:nvSpPr>
        <p:spPr>
          <a:xfrm>
            <a:off x="6146800" y="31634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788" name="Google Shape;1788;p97"/>
          <p:cNvSpPr/>
          <p:nvPr/>
        </p:nvSpPr>
        <p:spPr>
          <a:xfrm>
            <a:off x="6883400" y="40207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/>
          </a:p>
        </p:txBody>
      </p:sp>
      <p:cxnSp>
        <p:nvCxnSpPr>
          <p:cNvPr id="1789" name="Google Shape;1789;p97"/>
          <p:cNvCxnSpPr/>
          <p:nvPr/>
        </p:nvCxnSpPr>
        <p:spPr>
          <a:xfrm rot="10800000">
            <a:off x="6515250" y="3714703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90" name="Google Shape;1790;p97"/>
          <p:cNvCxnSpPr/>
          <p:nvPr/>
        </p:nvCxnSpPr>
        <p:spPr>
          <a:xfrm flipH="1">
            <a:off x="7512075" y="3714750"/>
            <a:ext cx="4413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91" name="Google Shape;1791;p97"/>
          <p:cNvCxnSpPr/>
          <p:nvPr/>
        </p:nvCxnSpPr>
        <p:spPr>
          <a:xfrm rot="10800000">
            <a:off x="6883375" y="3439715"/>
            <a:ext cx="7017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92" name="Google Shape;1792;p97"/>
          <p:cNvCxnSpPr/>
          <p:nvPr/>
        </p:nvCxnSpPr>
        <p:spPr>
          <a:xfrm rot="10800000">
            <a:off x="2941699" y="1862053"/>
            <a:ext cx="588900" cy="468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93" name="Google Shape;1793;p97"/>
          <p:cNvCxnSpPr/>
          <p:nvPr/>
        </p:nvCxnSpPr>
        <p:spPr>
          <a:xfrm flipH="1">
            <a:off x="2941699" y="2719388"/>
            <a:ext cx="588900" cy="525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94" name="Google Shape;1794;p97"/>
          <p:cNvCxnSpPr/>
          <p:nvPr/>
        </p:nvCxnSpPr>
        <p:spPr>
          <a:xfrm flipH="1">
            <a:off x="4159250" y="2525315"/>
            <a:ext cx="876300" cy="1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95" name="Google Shape;1795;p97"/>
          <p:cNvCxnSpPr/>
          <p:nvPr/>
        </p:nvCxnSpPr>
        <p:spPr>
          <a:xfrm flipH="1" rot="10800000">
            <a:off x="5664200" y="1862053"/>
            <a:ext cx="590700" cy="468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96" name="Google Shape;1796;p97"/>
          <p:cNvCxnSpPr/>
          <p:nvPr/>
        </p:nvCxnSpPr>
        <p:spPr>
          <a:xfrm rot="10800000">
            <a:off x="5664050" y="2719453"/>
            <a:ext cx="590700" cy="525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97" name="Google Shape;1797;p97"/>
          <p:cNvSpPr txBox="1"/>
          <p:nvPr/>
        </p:nvSpPr>
        <p:spPr>
          <a:xfrm>
            <a:off x="3327400" y="667940"/>
            <a:ext cx="26322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betweenness = 12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each </a:t>
            </a:r>
            <a:b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symmetric edge</a:t>
            </a:r>
            <a:endParaRPr/>
          </a:p>
        </p:txBody>
      </p:sp>
      <p:sp>
        <p:nvSpPr>
          <p:cNvPr id="1798" name="Google Shape;1798;p97"/>
          <p:cNvSpPr txBox="1"/>
          <p:nvPr/>
        </p:nvSpPr>
        <p:spPr>
          <a:xfrm>
            <a:off x="1611312" y="1668065"/>
            <a:ext cx="5922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799" name="Google Shape;1799;p97"/>
          <p:cNvSpPr txBox="1"/>
          <p:nvPr/>
        </p:nvSpPr>
        <p:spPr>
          <a:xfrm>
            <a:off x="2336800" y="935831"/>
            <a:ext cx="593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800" name="Google Shape;1800;p97"/>
          <p:cNvSpPr txBox="1"/>
          <p:nvPr/>
        </p:nvSpPr>
        <p:spPr>
          <a:xfrm>
            <a:off x="6221412" y="939403"/>
            <a:ext cx="593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801" name="Google Shape;1801;p97"/>
          <p:cNvSpPr txBox="1"/>
          <p:nvPr/>
        </p:nvSpPr>
        <p:spPr>
          <a:xfrm>
            <a:off x="6991350" y="1668065"/>
            <a:ext cx="593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802" name="Google Shape;1802;p97"/>
          <p:cNvSpPr txBox="1"/>
          <p:nvPr/>
        </p:nvSpPr>
        <p:spPr>
          <a:xfrm>
            <a:off x="6991350" y="3139678"/>
            <a:ext cx="593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803" name="Google Shape;1803;p97"/>
          <p:cNvSpPr txBox="1"/>
          <p:nvPr/>
        </p:nvSpPr>
        <p:spPr>
          <a:xfrm>
            <a:off x="1666875" y="3120628"/>
            <a:ext cx="593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804" name="Google Shape;1804;p97"/>
          <p:cNvSpPr txBox="1"/>
          <p:nvPr/>
        </p:nvSpPr>
        <p:spPr>
          <a:xfrm>
            <a:off x="2382837" y="3806428"/>
            <a:ext cx="593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805" name="Google Shape;1805;p97"/>
          <p:cNvSpPr txBox="1"/>
          <p:nvPr/>
        </p:nvSpPr>
        <p:spPr>
          <a:xfrm>
            <a:off x="6218237" y="3806428"/>
            <a:ext cx="593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806" name="Google Shape;1806;p97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98"/>
          <p:cNvSpPr/>
          <p:nvPr/>
        </p:nvSpPr>
        <p:spPr>
          <a:xfrm>
            <a:off x="3422650" y="22490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1812" name="Google Shape;1812;p98"/>
          <p:cNvSpPr/>
          <p:nvPr/>
        </p:nvSpPr>
        <p:spPr>
          <a:xfrm>
            <a:off x="5035550" y="22490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1813" name="Google Shape;1813;p98"/>
          <p:cNvSpPr/>
          <p:nvPr/>
        </p:nvSpPr>
        <p:spPr>
          <a:xfrm>
            <a:off x="23114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814" name="Google Shape;1814;p98"/>
          <p:cNvSpPr/>
          <p:nvPr/>
        </p:nvSpPr>
        <p:spPr>
          <a:xfrm>
            <a:off x="8382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815" name="Google Shape;1815;p98"/>
          <p:cNvSpPr/>
          <p:nvPr/>
        </p:nvSpPr>
        <p:spPr>
          <a:xfrm>
            <a:off x="1574800" y="5345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1816" name="Google Shape;1816;p98"/>
          <p:cNvCxnSpPr/>
          <p:nvPr/>
        </p:nvCxnSpPr>
        <p:spPr>
          <a:xfrm flipH="1">
            <a:off x="1206650" y="1004888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17" name="Google Shape;1817;p98"/>
          <p:cNvCxnSpPr/>
          <p:nvPr/>
        </p:nvCxnSpPr>
        <p:spPr>
          <a:xfrm rot="10800000">
            <a:off x="2203600" y="1004840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18" name="Google Shape;1818;p98"/>
          <p:cNvCxnSpPr/>
          <p:nvPr/>
        </p:nvCxnSpPr>
        <p:spPr>
          <a:xfrm rot="10800000">
            <a:off x="1574900" y="1668065"/>
            <a:ext cx="7365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19" name="Google Shape;1819;p98"/>
          <p:cNvSpPr/>
          <p:nvPr/>
        </p:nvSpPr>
        <p:spPr>
          <a:xfrm>
            <a:off x="76200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/>
          </a:p>
        </p:txBody>
      </p:sp>
      <p:sp>
        <p:nvSpPr>
          <p:cNvPr id="1820" name="Google Shape;1820;p98"/>
          <p:cNvSpPr/>
          <p:nvPr/>
        </p:nvSpPr>
        <p:spPr>
          <a:xfrm>
            <a:off x="61468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1821" name="Google Shape;1821;p98"/>
          <p:cNvSpPr/>
          <p:nvPr/>
        </p:nvSpPr>
        <p:spPr>
          <a:xfrm>
            <a:off x="6883400" y="5345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cxnSp>
        <p:nvCxnSpPr>
          <p:cNvPr id="1822" name="Google Shape;1822;p98"/>
          <p:cNvCxnSpPr/>
          <p:nvPr/>
        </p:nvCxnSpPr>
        <p:spPr>
          <a:xfrm flipH="1">
            <a:off x="6515250" y="1004888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23" name="Google Shape;1823;p98"/>
          <p:cNvCxnSpPr/>
          <p:nvPr/>
        </p:nvCxnSpPr>
        <p:spPr>
          <a:xfrm rot="10800000">
            <a:off x="7512200" y="1004840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24" name="Google Shape;1824;p98"/>
          <p:cNvCxnSpPr/>
          <p:nvPr/>
        </p:nvCxnSpPr>
        <p:spPr>
          <a:xfrm rot="10800000">
            <a:off x="6883500" y="1668065"/>
            <a:ext cx="7365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25" name="Google Shape;1825;p98"/>
          <p:cNvSpPr/>
          <p:nvPr/>
        </p:nvSpPr>
        <p:spPr>
          <a:xfrm>
            <a:off x="2311400" y="31634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1826" name="Google Shape;1826;p98"/>
          <p:cNvSpPr/>
          <p:nvPr/>
        </p:nvSpPr>
        <p:spPr>
          <a:xfrm>
            <a:off x="873125" y="3163490"/>
            <a:ext cx="7383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827" name="Google Shape;1827;p98"/>
          <p:cNvSpPr/>
          <p:nvPr/>
        </p:nvSpPr>
        <p:spPr>
          <a:xfrm>
            <a:off x="1611312" y="40207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cxnSp>
        <p:nvCxnSpPr>
          <p:cNvPr id="1828" name="Google Shape;1828;p98"/>
          <p:cNvCxnSpPr/>
          <p:nvPr/>
        </p:nvCxnSpPr>
        <p:spPr>
          <a:xfrm rot="10800000">
            <a:off x="1241575" y="3714703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29" name="Google Shape;1829;p98"/>
          <p:cNvCxnSpPr/>
          <p:nvPr/>
        </p:nvCxnSpPr>
        <p:spPr>
          <a:xfrm flipH="1">
            <a:off x="2239899" y="3714750"/>
            <a:ext cx="4398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30" name="Google Shape;1830;p98"/>
          <p:cNvCxnSpPr/>
          <p:nvPr/>
        </p:nvCxnSpPr>
        <p:spPr>
          <a:xfrm rot="10800000">
            <a:off x="1611199" y="3439715"/>
            <a:ext cx="7002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31" name="Google Shape;1831;p98"/>
          <p:cNvSpPr/>
          <p:nvPr/>
        </p:nvSpPr>
        <p:spPr>
          <a:xfrm>
            <a:off x="7585075" y="31634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/>
          </a:p>
        </p:txBody>
      </p:sp>
      <p:sp>
        <p:nvSpPr>
          <p:cNvPr id="1832" name="Google Shape;1832;p98"/>
          <p:cNvSpPr/>
          <p:nvPr/>
        </p:nvSpPr>
        <p:spPr>
          <a:xfrm>
            <a:off x="6146800" y="31634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833" name="Google Shape;1833;p98"/>
          <p:cNvSpPr/>
          <p:nvPr/>
        </p:nvSpPr>
        <p:spPr>
          <a:xfrm>
            <a:off x="6883400" y="40207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/>
          </a:p>
        </p:txBody>
      </p:sp>
      <p:cxnSp>
        <p:nvCxnSpPr>
          <p:cNvPr id="1834" name="Google Shape;1834;p98"/>
          <p:cNvCxnSpPr/>
          <p:nvPr/>
        </p:nvCxnSpPr>
        <p:spPr>
          <a:xfrm rot="10800000">
            <a:off x="6515250" y="3714703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35" name="Google Shape;1835;p98"/>
          <p:cNvCxnSpPr/>
          <p:nvPr/>
        </p:nvCxnSpPr>
        <p:spPr>
          <a:xfrm flipH="1">
            <a:off x="7512075" y="3714750"/>
            <a:ext cx="4413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36" name="Google Shape;1836;p98"/>
          <p:cNvCxnSpPr/>
          <p:nvPr/>
        </p:nvCxnSpPr>
        <p:spPr>
          <a:xfrm rot="10800000">
            <a:off x="6883375" y="3439715"/>
            <a:ext cx="7017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37" name="Google Shape;1837;p98"/>
          <p:cNvCxnSpPr/>
          <p:nvPr/>
        </p:nvCxnSpPr>
        <p:spPr>
          <a:xfrm rot="10800000">
            <a:off x="2941699" y="1862053"/>
            <a:ext cx="588900" cy="468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38" name="Google Shape;1838;p98"/>
          <p:cNvCxnSpPr/>
          <p:nvPr/>
        </p:nvCxnSpPr>
        <p:spPr>
          <a:xfrm flipH="1">
            <a:off x="2941699" y="2719388"/>
            <a:ext cx="588900" cy="525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39" name="Google Shape;1839;p98"/>
          <p:cNvCxnSpPr/>
          <p:nvPr/>
        </p:nvCxnSpPr>
        <p:spPr>
          <a:xfrm flipH="1">
            <a:off x="4159250" y="2525315"/>
            <a:ext cx="876300" cy="1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40" name="Google Shape;1840;p98"/>
          <p:cNvCxnSpPr/>
          <p:nvPr/>
        </p:nvCxnSpPr>
        <p:spPr>
          <a:xfrm flipH="1" rot="10800000">
            <a:off x="5664200" y="1862053"/>
            <a:ext cx="590700" cy="468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41" name="Google Shape;1841;p98"/>
          <p:cNvCxnSpPr/>
          <p:nvPr/>
        </p:nvCxnSpPr>
        <p:spPr>
          <a:xfrm rot="10800000">
            <a:off x="5664050" y="2719453"/>
            <a:ext cx="590700" cy="525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42" name="Google Shape;1842;p98"/>
          <p:cNvSpPr txBox="1"/>
          <p:nvPr/>
        </p:nvSpPr>
        <p:spPr>
          <a:xfrm>
            <a:off x="3032125" y="667940"/>
            <a:ext cx="26322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Calculate betweenness for edge 1-2</a:t>
            </a:r>
            <a:endParaRPr/>
          </a:p>
        </p:txBody>
      </p:sp>
      <p:sp>
        <p:nvSpPr>
          <p:cNvPr id="1843" name="Google Shape;1843;p98"/>
          <p:cNvSpPr/>
          <p:nvPr/>
        </p:nvSpPr>
        <p:spPr>
          <a:xfrm>
            <a:off x="1493837" y="1063228"/>
            <a:ext cx="1782900" cy="253500"/>
          </a:xfrm>
          <a:custGeom>
            <a:rect b="b" l="l" r="r" t="t"/>
            <a:pathLst>
              <a:path extrusionOk="0" h="120000" w="120000">
                <a:moveTo>
                  <a:pt x="120000" y="0"/>
                </a:moveTo>
                <a:cubicBezTo>
                  <a:pt x="92478" y="11710"/>
                  <a:pt x="64957" y="23421"/>
                  <a:pt x="54358" y="43238"/>
                </a:cubicBezTo>
                <a:cubicBezTo>
                  <a:pt x="43760" y="63056"/>
                  <a:pt x="65470" y="112600"/>
                  <a:pt x="56410" y="118906"/>
                </a:cubicBezTo>
                <a:cubicBezTo>
                  <a:pt x="47350" y="125212"/>
                  <a:pt x="23675" y="103142"/>
                  <a:pt x="0" y="81072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4" name="Google Shape;1844;p98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99"/>
          <p:cNvSpPr/>
          <p:nvPr/>
        </p:nvSpPr>
        <p:spPr>
          <a:xfrm>
            <a:off x="3422650" y="22490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1850" name="Google Shape;1850;p99"/>
          <p:cNvSpPr/>
          <p:nvPr/>
        </p:nvSpPr>
        <p:spPr>
          <a:xfrm>
            <a:off x="5035550" y="22490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1851" name="Google Shape;1851;p99"/>
          <p:cNvSpPr/>
          <p:nvPr/>
        </p:nvSpPr>
        <p:spPr>
          <a:xfrm>
            <a:off x="23114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852" name="Google Shape;1852;p99"/>
          <p:cNvSpPr/>
          <p:nvPr/>
        </p:nvSpPr>
        <p:spPr>
          <a:xfrm>
            <a:off x="8382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853" name="Google Shape;1853;p99"/>
          <p:cNvSpPr/>
          <p:nvPr/>
        </p:nvSpPr>
        <p:spPr>
          <a:xfrm>
            <a:off x="1574800" y="5345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1854" name="Google Shape;1854;p99"/>
          <p:cNvCxnSpPr/>
          <p:nvPr/>
        </p:nvCxnSpPr>
        <p:spPr>
          <a:xfrm flipH="1">
            <a:off x="1206650" y="1004888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55" name="Google Shape;1855;p99"/>
          <p:cNvCxnSpPr/>
          <p:nvPr/>
        </p:nvCxnSpPr>
        <p:spPr>
          <a:xfrm rot="10800000">
            <a:off x="2203600" y="1004840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56" name="Google Shape;1856;p99"/>
          <p:cNvCxnSpPr/>
          <p:nvPr/>
        </p:nvCxnSpPr>
        <p:spPr>
          <a:xfrm rot="10800000">
            <a:off x="1574900" y="1668065"/>
            <a:ext cx="7365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57" name="Google Shape;1857;p99"/>
          <p:cNvSpPr/>
          <p:nvPr/>
        </p:nvSpPr>
        <p:spPr>
          <a:xfrm>
            <a:off x="76200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/>
          </a:p>
        </p:txBody>
      </p:sp>
      <p:sp>
        <p:nvSpPr>
          <p:cNvPr id="1858" name="Google Shape;1858;p99"/>
          <p:cNvSpPr/>
          <p:nvPr/>
        </p:nvSpPr>
        <p:spPr>
          <a:xfrm>
            <a:off x="61468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1859" name="Google Shape;1859;p99"/>
          <p:cNvSpPr/>
          <p:nvPr/>
        </p:nvSpPr>
        <p:spPr>
          <a:xfrm>
            <a:off x="6883400" y="5345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cxnSp>
        <p:nvCxnSpPr>
          <p:cNvPr id="1860" name="Google Shape;1860;p99"/>
          <p:cNvCxnSpPr/>
          <p:nvPr/>
        </p:nvCxnSpPr>
        <p:spPr>
          <a:xfrm flipH="1">
            <a:off x="6515250" y="1004888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61" name="Google Shape;1861;p99"/>
          <p:cNvCxnSpPr/>
          <p:nvPr/>
        </p:nvCxnSpPr>
        <p:spPr>
          <a:xfrm rot="10800000">
            <a:off x="7512200" y="1004840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62" name="Google Shape;1862;p99"/>
          <p:cNvCxnSpPr/>
          <p:nvPr/>
        </p:nvCxnSpPr>
        <p:spPr>
          <a:xfrm rot="10800000">
            <a:off x="6883500" y="1668065"/>
            <a:ext cx="7365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63" name="Google Shape;1863;p99"/>
          <p:cNvSpPr/>
          <p:nvPr/>
        </p:nvSpPr>
        <p:spPr>
          <a:xfrm>
            <a:off x="2311400" y="31634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1864" name="Google Shape;1864;p99"/>
          <p:cNvSpPr/>
          <p:nvPr/>
        </p:nvSpPr>
        <p:spPr>
          <a:xfrm>
            <a:off x="873125" y="3163490"/>
            <a:ext cx="7383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865" name="Google Shape;1865;p99"/>
          <p:cNvSpPr/>
          <p:nvPr/>
        </p:nvSpPr>
        <p:spPr>
          <a:xfrm>
            <a:off x="1611312" y="40207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cxnSp>
        <p:nvCxnSpPr>
          <p:cNvPr id="1866" name="Google Shape;1866;p99"/>
          <p:cNvCxnSpPr/>
          <p:nvPr/>
        </p:nvCxnSpPr>
        <p:spPr>
          <a:xfrm rot="10800000">
            <a:off x="1241575" y="3714703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67" name="Google Shape;1867;p99"/>
          <p:cNvCxnSpPr/>
          <p:nvPr/>
        </p:nvCxnSpPr>
        <p:spPr>
          <a:xfrm flipH="1">
            <a:off x="2239899" y="3714750"/>
            <a:ext cx="4398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68" name="Google Shape;1868;p99"/>
          <p:cNvCxnSpPr/>
          <p:nvPr/>
        </p:nvCxnSpPr>
        <p:spPr>
          <a:xfrm rot="10800000">
            <a:off x="1611199" y="3439715"/>
            <a:ext cx="7002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69" name="Google Shape;1869;p99"/>
          <p:cNvSpPr/>
          <p:nvPr/>
        </p:nvSpPr>
        <p:spPr>
          <a:xfrm>
            <a:off x="7585075" y="31634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/>
          </a:p>
        </p:txBody>
      </p:sp>
      <p:sp>
        <p:nvSpPr>
          <p:cNvPr id="1870" name="Google Shape;1870;p99"/>
          <p:cNvSpPr/>
          <p:nvPr/>
        </p:nvSpPr>
        <p:spPr>
          <a:xfrm>
            <a:off x="6146800" y="31634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871" name="Google Shape;1871;p99"/>
          <p:cNvSpPr/>
          <p:nvPr/>
        </p:nvSpPr>
        <p:spPr>
          <a:xfrm>
            <a:off x="6883400" y="40207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/>
          </a:p>
        </p:txBody>
      </p:sp>
      <p:cxnSp>
        <p:nvCxnSpPr>
          <p:cNvPr id="1872" name="Google Shape;1872;p99"/>
          <p:cNvCxnSpPr/>
          <p:nvPr/>
        </p:nvCxnSpPr>
        <p:spPr>
          <a:xfrm rot="10800000">
            <a:off x="6515250" y="3714703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73" name="Google Shape;1873;p99"/>
          <p:cNvCxnSpPr/>
          <p:nvPr/>
        </p:nvCxnSpPr>
        <p:spPr>
          <a:xfrm flipH="1">
            <a:off x="7512075" y="3714750"/>
            <a:ext cx="4413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74" name="Google Shape;1874;p99"/>
          <p:cNvCxnSpPr/>
          <p:nvPr/>
        </p:nvCxnSpPr>
        <p:spPr>
          <a:xfrm rot="10800000">
            <a:off x="6883375" y="3439715"/>
            <a:ext cx="7017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75" name="Google Shape;1875;p99"/>
          <p:cNvCxnSpPr/>
          <p:nvPr/>
        </p:nvCxnSpPr>
        <p:spPr>
          <a:xfrm rot="10800000">
            <a:off x="2941699" y="1862053"/>
            <a:ext cx="588900" cy="468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76" name="Google Shape;1876;p99"/>
          <p:cNvCxnSpPr/>
          <p:nvPr/>
        </p:nvCxnSpPr>
        <p:spPr>
          <a:xfrm flipH="1">
            <a:off x="2941699" y="2719388"/>
            <a:ext cx="588900" cy="525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77" name="Google Shape;1877;p99"/>
          <p:cNvCxnSpPr/>
          <p:nvPr/>
        </p:nvCxnSpPr>
        <p:spPr>
          <a:xfrm flipH="1">
            <a:off x="4159250" y="2525315"/>
            <a:ext cx="876300" cy="1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78" name="Google Shape;1878;p99"/>
          <p:cNvCxnSpPr/>
          <p:nvPr/>
        </p:nvCxnSpPr>
        <p:spPr>
          <a:xfrm flipH="1" rot="10800000">
            <a:off x="5664200" y="1862053"/>
            <a:ext cx="590700" cy="468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79" name="Google Shape;1879;p99"/>
          <p:cNvCxnSpPr/>
          <p:nvPr/>
        </p:nvCxnSpPr>
        <p:spPr>
          <a:xfrm rot="10800000">
            <a:off x="5664050" y="2719453"/>
            <a:ext cx="590700" cy="525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80" name="Google Shape;1880;p99"/>
          <p:cNvSpPr txBox="1"/>
          <p:nvPr/>
        </p:nvSpPr>
        <p:spPr>
          <a:xfrm>
            <a:off x="3032125" y="667940"/>
            <a:ext cx="26322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 carries flow </a:t>
            </a:r>
            <a:b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1 to 2, so </a:t>
            </a:r>
            <a:b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betweenness = 1</a:t>
            </a:r>
            <a:endParaRPr/>
          </a:p>
        </p:txBody>
      </p:sp>
      <p:sp>
        <p:nvSpPr>
          <p:cNvPr id="1881" name="Google Shape;1881;p99"/>
          <p:cNvSpPr/>
          <p:nvPr/>
        </p:nvSpPr>
        <p:spPr>
          <a:xfrm>
            <a:off x="1493837" y="1063228"/>
            <a:ext cx="1782900" cy="253500"/>
          </a:xfrm>
          <a:custGeom>
            <a:rect b="b" l="l" r="r" t="t"/>
            <a:pathLst>
              <a:path extrusionOk="0" h="120000" w="120000">
                <a:moveTo>
                  <a:pt x="120000" y="0"/>
                </a:moveTo>
                <a:cubicBezTo>
                  <a:pt x="92478" y="11710"/>
                  <a:pt x="64957" y="23421"/>
                  <a:pt x="54358" y="43238"/>
                </a:cubicBezTo>
                <a:cubicBezTo>
                  <a:pt x="43760" y="63056"/>
                  <a:pt x="65470" y="112600"/>
                  <a:pt x="56410" y="118906"/>
                </a:cubicBezTo>
                <a:cubicBezTo>
                  <a:pt x="47350" y="125212"/>
                  <a:pt x="23675" y="103142"/>
                  <a:pt x="0" y="81072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2" name="Google Shape;1882;p99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100"/>
          <p:cNvSpPr/>
          <p:nvPr/>
        </p:nvSpPr>
        <p:spPr>
          <a:xfrm>
            <a:off x="3422650" y="22490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1888" name="Google Shape;1888;p100"/>
          <p:cNvSpPr/>
          <p:nvPr/>
        </p:nvSpPr>
        <p:spPr>
          <a:xfrm>
            <a:off x="5035550" y="22490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1889" name="Google Shape;1889;p100"/>
          <p:cNvSpPr/>
          <p:nvPr/>
        </p:nvSpPr>
        <p:spPr>
          <a:xfrm>
            <a:off x="23114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890" name="Google Shape;1890;p100"/>
          <p:cNvSpPr/>
          <p:nvPr/>
        </p:nvSpPr>
        <p:spPr>
          <a:xfrm>
            <a:off x="8382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891" name="Google Shape;1891;p100"/>
          <p:cNvSpPr/>
          <p:nvPr/>
        </p:nvSpPr>
        <p:spPr>
          <a:xfrm>
            <a:off x="1574800" y="5345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1892" name="Google Shape;1892;p100"/>
          <p:cNvCxnSpPr/>
          <p:nvPr/>
        </p:nvCxnSpPr>
        <p:spPr>
          <a:xfrm flipH="1">
            <a:off x="1206650" y="1004888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93" name="Google Shape;1893;p100"/>
          <p:cNvCxnSpPr/>
          <p:nvPr/>
        </p:nvCxnSpPr>
        <p:spPr>
          <a:xfrm rot="10800000">
            <a:off x="2203600" y="1004840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94" name="Google Shape;1894;p100"/>
          <p:cNvCxnSpPr/>
          <p:nvPr/>
        </p:nvCxnSpPr>
        <p:spPr>
          <a:xfrm rot="10800000">
            <a:off x="1574900" y="1668065"/>
            <a:ext cx="7365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95" name="Google Shape;1895;p100"/>
          <p:cNvSpPr/>
          <p:nvPr/>
        </p:nvSpPr>
        <p:spPr>
          <a:xfrm>
            <a:off x="76200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/>
          </a:p>
        </p:txBody>
      </p:sp>
      <p:sp>
        <p:nvSpPr>
          <p:cNvPr id="1896" name="Google Shape;1896;p100"/>
          <p:cNvSpPr/>
          <p:nvPr/>
        </p:nvSpPr>
        <p:spPr>
          <a:xfrm>
            <a:off x="61468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1897" name="Google Shape;1897;p100"/>
          <p:cNvSpPr/>
          <p:nvPr/>
        </p:nvSpPr>
        <p:spPr>
          <a:xfrm>
            <a:off x="6883400" y="5345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cxnSp>
        <p:nvCxnSpPr>
          <p:cNvPr id="1898" name="Google Shape;1898;p100"/>
          <p:cNvCxnSpPr/>
          <p:nvPr/>
        </p:nvCxnSpPr>
        <p:spPr>
          <a:xfrm flipH="1">
            <a:off x="6515250" y="1004888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99" name="Google Shape;1899;p100"/>
          <p:cNvCxnSpPr/>
          <p:nvPr/>
        </p:nvCxnSpPr>
        <p:spPr>
          <a:xfrm rot="10800000">
            <a:off x="7512200" y="1004840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00" name="Google Shape;1900;p100"/>
          <p:cNvCxnSpPr/>
          <p:nvPr/>
        </p:nvCxnSpPr>
        <p:spPr>
          <a:xfrm rot="10800000">
            <a:off x="6883500" y="1668065"/>
            <a:ext cx="7365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01" name="Google Shape;1901;p100"/>
          <p:cNvSpPr/>
          <p:nvPr/>
        </p:nvSpPr>
        <p:spPr>
          <a:xfrm>
            <a:off x="2311400" y="31634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1902" name="Google Shape;1902;p100"/>
          <p:cNvSpPr/>
          <p:nvPr/>
        </p:nvSpPr>
        <p:spPr>
          <a:xfrm>
            <a:off x="873125" y="3163490"/>
            <a:ext cx="7383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903" name="Google Shape;1903;p100"/>
          <p:cNvSpPr/>
          <p:nvPr/>
        </p:nvSpPr>
        <p:spPr>
          <a:xfrm>
            <a:off x="1611312" y="40207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cxnSp>
        <p:nvCxnSpPr>
          <p:cNvPr id="1904" name="Google Shape;1904;p100"/>
          <p:cNvCxnSpPr/>
          <p:nvPr/>
        </p:nvCxnSpPr>
        <p:spPr>
          <a:xfrm rot="10800000">
            <a:off x="1241575" y="3714703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05" name="Google Shape;1905;p100"/>
          <p:cNvCxnSpPr/>
          <p:nvPr/>
        </p:nvCxnSpPr>
        <p:spPr>
          <a:xfrm flipH="1">
            <a:off x="2239899" y="3714750"/>
            <a:ext cx="4398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06" name="Google Shape;1906;p100"/>
          <p:cNvCxnSpPr/>
          <p:nvPr/>
        </p:nvCxnSpPr>
        <p:spPr>
          <a:xfrm rot="10800000">
            <a:off x="1611199" y="3439715"/>
            <a:ext cx="7002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07" name="Google Shape;1907;p100"/>
          <p:cNvSpPr/>
          <p:nvPr/>
        </p:nvSpPr>
        <p:spPr>
          <a:xfrm>
            <a:off x="7585075" y="31634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/>
          </a:p>
        </p:txBody>
      </p:sp>
      <p:sp>
        <p:nvSpPr>
          <p:cNvPr id="1908" name="Google Shape;1908;p100"/>
          <p:cNvSpPr/>
          <p:nvPr/>
        </p:nvSpPr>
        <p:spPr>
          <a:xfrm>
            <a:off x="6146800" y="31634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909" name="Google Shape;1909;p100"/>
          <p:cNvSpPr/>
          <p:nvPr/>
        </p:nvSpPr>
        <p:spPr>
          <a:xfrm>
            <a:off x="6883400" y="40207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/>
          </a:p>
        </p:txBody>
      </p:sp>
      <p:cxnSp>
        <p:nvCxnSpPr>
          <p:cNvPr id="1910" name="Google Shape;1910;p100"/>
          <p:cNvCxnSpPr/>
          <p:nvPr/>
        </p:nvCxnSpPr>
        <p:spPr>
          <a:xfrm rot="10800000">
            <a:off x="6515250" y="3714703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11" name="Google Shape;1911;p100"/>
          <p:cNvCxnSpPr/>
          <p:nvPr/>
        </p:nvCxnSpPr>
        <p:spPr>
          <a:xfrm flipH="1">
            <a:off x="7512075" y="3714750"/>
            <a:ext cx="4413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12" name="Google Shape;1912;p100"/>
          <p:cNvCxnSpPr/>
          <p:nvPr/>
        </p:nvCxnSpPr>
        <p:spPr>
          <a:xfrm rot="10800000">
            <a:off x="6883375" y="3439715"/>
            <a:ext cx="7017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13" name="Google Shape;1913;p100"/>
          <p:cNvCxnSpPr/>
          <p:nvPr/>
        </p:nvCxnSpPr>
        <p:spPr>
          <a:xfrm rot="10800000">
            <a:off x="2941699" y="1862053"/>
            <a:ext cx="588900" cy="468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14" name="Google Shape;1914;p100"/>
          <p:cNvCxnSpPr/>
          <p:nvPr/>
        </p:nvCxnSpPr>
        <p:spPr>
          <a:xfrm flipH="1">
            <a:off x="2941699" y="2719388"/>
            <a:ext cx="588900" cy="525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15" name="Google Shape;1915;p100"/>
          <p:cNvCxnSpPr/>
          <p:nvPr/>
        </p:nvCxnSpPr>
        <p:spPr>
          <a:xfrm flipH="1">
            <a:off x="4159250" y="2525315"/>
            <a:ext cx="876300" cy="1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16" name="Google Shape;1916;p100"/>
          <p:cNvCxnSpPr/>
          <p:nvPr/>
        </p:nvCxnSpPr>
        <p:spPr>
          <a:xfrm flipH="1" rot="10800000">
            <a:off x="5664200" y="1862053"/>
            <a:ext cx="590700" cy="468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17" name="Google Shape;1917;p100"/>
          <p:cNvCxnSpPr/>
          <p:nvPr/>
        </p:nvCxnSpPr>
        <p:spPr>
          <a:xfrm rot="10800000">
            <a:off x="5664050" y="2719453"/>
            <a:ext cx="590700" cy="525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18" name="Google Shape;1918;p100"/>
          <p:cNvSpPr txBox="1"/>
          <p:nvPr/>
        </p:nvSpPr>
        <p:spPr>
          <a:xfrm>
            <a:off x="3108325" y="667940"/>
            <a:ext cx="29115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betweenness = 1</a:t>
            </a:r>
            <a:b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each symmetric edge</a:t>
            </a:r>
            <a:endParaRPr/>
          </a:p>
        </p:txBody>
      </p:sp>
      <p:sp>
        <p:nvSpPr>
          <p:cNvPr id="1919" name="Google Shape;1919;p100"/>
          <p:cNvSpPr txBox="1"/>
          <p:nvPr/>
        </p:nvSpPr>
        <p:spPr>
          <a:xfrm>
            <a:off x="946150" y="935831"/>
            <a:ext cx="5922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920" name="Google Shape;1920;p100"/>
          <p:cNvSpPr txBox="1"/>
          <p:nvPr/>
        </p:nvSpPr>
        <p:spPr>
          <a:xfrm>
            <a:off x="1001712" y="3870722"/>
            <a:ext cx="593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921" name="Google Shape;1921;p100"/>
          <p:cNvSpPr txBox="1"/>
          <p:nvPr/>
        </p:nvSpPr>
        <p:spPr>
          <a:xfrm>
            <a:off x="7656512" y="935831"/>
            <a:ext cx="593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922" name="Google Shape;1922;p100"/>
          <p:cNvSpPr txBox="1"/>
          <p:nvPr/>
        </p:nvSpPr>
        <p:spPr>
          <a:xfrm>
            <a:off x="7620000" y="3802856"/>
            <a:ext cx="593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923" name="Google Shape;1923;p100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7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p101"/>
          <p:cNvSpPr/>
          <p:nvPr/>
        </p:nvSpPr>
        <p:spPr>
          <a:xfrm>
            <a:off x="3422650" y="22490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1929" name="Google Shape;1929;p101"/>
          <p:cNvSpPr/>
          <p:nvPr/>
        </p:nvSpPr>
        <p:spPr>
          <a:xfrm>
            <a:off x="5035550" y="22490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1930" name="Google Shape;1930;p101"/>
          <p:cNvSpPr/>
          <p:nvPr/>
        </p:nvSpPr>
        <p:spPr>
          <a:xfrm>
            <a:off x="23114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931" name="Google Shape;1931;p101"/>
          <p:cNvSpPr/>
          <p:nvPr/>
        </p:nvSpPr>
        <p:spPr>
          <a:xfrm>
            <a:off x="8382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932" name="Google Shape;1932;p101"/>
          <p:cNvSpPr/>
          <p:nvPr/>
        </p:nvSpPr>
        <p:spPr>
          <a:xfrm>
            <a:off x="1574800" y="5345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1933" name="Google Shape;1933;p101"/>
          <p:cNvCxnSpPr/>
          <p:nvPr/>
        </p:nvCxnSpPr>
        <p:spPr>
          <a:xfrm flipH="1">
            <a:off x="1206650" y="1004888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34" name="Google Shape;1934;p101"/>
          <p:cNvCxnSpPr/>
          <p:nvPr/>
        </p:nvCxnSpPr>
        <p:spPr>
          <a:xfrm rot="10800000">
            <a:off x="2203600" y="1004840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35" name="Google Shape;1935;p101"/>
          <p:cNvCxnSpPr/>
          <p:nvPr/>
        </p:nvCxnSpPr>
        <p:spPr>
          <a:xfrm rot="10800000">
            <a:off x="1574900" y="1668065"/>
            <a:ext cx="7365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36" name="Google Shape;1936;p101"/>
          <p:cNvSpPr/>
          <p:nvPr/>
        </p:nvSpPr>
        <p:spPr>
          <a:xfrm>
            <a:off x="76200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/>
          </a:p>
        </p:txBody>
      </p:sp>
      <p:sp>
        <p:nvSpPr>
          <p:cNvPr id="1937" name="Google Shape;1937;p101"/>
          <p:cNvSpPr/>
          <p:nvPr/>
        </p:nvSpPr>
        <p:spPr>
          <a:xfrm>
            <a:off x="6146800" y="13918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1938" name="Google Shape;1938;p101"/>
          <p:cNvSpPr/>
          <p:nvPr/>
        </p:nvSpPr>
        <p:spPr>
          <a:xfrm>
            <a:off x="6883400" y="5345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cxnSp>
        <p:nvCxnSpPr>
          <p:cNvPr id="1939" name="Google Shape;1939;p101"/>
          <p:cNvCxnSpPr/>
          <p:nvPr/>
        </p:nvCxnSpPr>
        <p:spPr>
          <a:xfrm flipH="1">
            <a:off x="6515250" y="1004888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40" name="Google Shape;1940;p101"/>
          <p:cNvCxnSpPr/>
          <p:nvPr/>
        </p:nvCxnSpPr>
        <p:spPr>
          <a:xfrm rot="10800000">
            <a:off x="7512200" y="1004840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41" name="Google Shape;1941;p101"/>
          <p:cNvCxnSpPr/>
          <p:nvPr/>
        </p:nvCxnSpPr>
        <p:spPr>
          <a:xfrm rot="10800000">
            <a:off x="6883500" y="1668065"/>
            <a:ext cx="7365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42" name="Google Shape;1942;p101"/>
          <p:cNvSpPr/>
          <p:nvPr/>
        </p:nvSpPr>
        <p:spPr>
          <a:xfrm>
            <a:off x="2311400" y="31634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1943" name="Google Shape;1943;p101"/>
          <p:cNvSpPr/>
          <p:nvPr/>
        </p:nvSpPr>
        <p:spPr>
          <a:xfrm>
            <a:off x="873125" y="3163490"/>
            <a:ext cx="7383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944" name="Google Shape;1944;p101"/>
          <p:cNvSpPr/>
          <p:nvPr/>
        </p:nvSpPr>
        <p:spPr>
          <a:xfrm>
            <a:off x="1611312" y="40207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cxnSp>
        <p:nvCxnSpPr>
          <p:cNvPr id="1945" name="Google Shape;1945;p101"/>
          <p:cNvCxnSpPr/>
          <p:nvPr/>
        </p:nvCxnSpPr>
        <p:spPr>
          <a:xfrm rot="10800000">
            <a:off x="1241575" y="3714703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46" name="Google Shape;1946;p101"/>
          <p:cNvCxnSpPr/>
          <p:nvPr/>
        </p:nvCxnSpPr>
        <p:spPr>
          <a:xfrm flipH="1">
            <a:off x="2239899" y="3714750"/>
            <a:ext cx="4398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47" name="Google Shape;1947;p101"/>
          <p:cNvCxnSpPr/>
          <p:nvPr/>
        </p:nvCxnSpPr>
        <p:spPr>
          <a:xfrm rot="10800000">
            <a:off x="1611199" y="3439715"/>
            <a:ext cx="7002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48" name="Google Shape;1948;p101"/>
          <p:cNvSpPr/>
          <p:nvPr/>
        </p:nvSpPr>
        <p:spPr>
          <a:xfrm>
            <a:off x="7585075" y="31634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/>
          </a:p>
        </p:txBody>
      </p:sp>
      <p:sp>
        <p:nvSpPr>
          <p:cNvPr id="1949" name="Google Shape;1949;p101"/>
          <p:cNvSpPr/>
          <p:nvPr/>
        </p:nvSpPr>
        <p:spPr>
          <a:xfrm>
            <a:off x="6146800" y="316349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950" name="Google Shape;1950;p101"/>
          <p:cNvSpPr/>
          <p:nvPr/>
        </p:nvSpPr>
        <p:spPr>
          <a:xfrm>
            <a:off x="6883400" y="4020740"/>
            <a:ext cx="736500" cy="551400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/>
          </a:p>
        </p:txBody>
      </p:sp>
      <p:cxnSp>
        <p:nvCxnSpPr>
          <p:cNvPr id="1951" name="Google Shape;1951;p101"/>
          <p:cNvCxnSpPr/>
          <p:nvPr/>
        </p:nvCxnSpPr>
        <p:spPr>
          <a:xfrm rot="10800000">
            <a:off x="6515250" y="3714703"/>
            <a:ext cx="4761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52" name="Google Shape;1952;p101"/>
          <p:cNvCxnSpPr/>
          <p:nvPr/>
        </p:nvCxnSpPr>
        <p:spPr>
          <a:xfrm flipH="1">
            <a:off x="7512075" y="3714750"/>
            <a:ext cx="441300" cy="387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53" name="Google Shape;1953;p101"/>
          <p:cNvCxnSpPr/>
          <p:nvPr/>
        </p:nvCxnSpPr>
        <p:spPr>
          <a:xfrm rot="10800000">
            <a:off x="6883375" y="3439715"/>
            <a:ext cx="7017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54" name="Google Shape;1954;p101"/>
          <p:cNvCxnSpPr/>
          <p:nvPr/>
        </p:nvCxnSpPr>
        <p:spPr>
          <a:xfrm rot="10800000">
            <a:off x="2941699" y="1862053"/>
            <a:ext cx="588900" cy="468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55" name="Google Shape;1955;p101"/>
          <p:cNvCxnSpPr/>
          <p:nvPr/>
        </p:nvCxnSpPr>
        <p:spPr>
          <a:xfrm flipH="1">
            <a:off x="2941699" y="2719388"/>
            <a:ext cx="588900" cy="525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56" name="Google Shape;1956;p101"/>
          <p:cNvCxnSpPr/>
          <p:nvPr/>
        </p:nvCxnSpPr>
        <p:spPr>
          <a:xfrm flipH="1">
            <a:off x="4159250" y="2525315"/>
            <a:ext cx="876300" cy="1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57" name="Google Shape;1957;p101"/>
          <p:cNvCxnSpPr/>
          <p:nvPr/>
        </p:nvCxnSpPr>
        <p:spPr>
          <a:xfrm flipH="1" rot="10800000">
            <a:off x="5664200" y="1862053"/>
            <a:ext cx="590700" cy="468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58" name="Google Shape;1958;p101"/>
          <p:cNvCxnSpPr/>
          <p:nvPr/>
        </p:nvCxnSpPr>
        <p:spPr>
          <a:xfrm rot="10800000">
            <a:off x="5664050" y="2719453"/>
            <a:ext cx="590700" cy="525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59" name="Google Shape;1959;p101"/>
          <p:cNvSpPr txBox="1"/>
          <p:nvPr/>
        </p:nvSpPr>
        <p:spPr>
          <a:xfrm>
            <a:off x="3108325" y="667940"/>
            <a:ext cx="29115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Edge with highest betweenness</a:t>
            </a:r>
            <a:endParaRPr/>
          </a:p>
        </p:txBody>
      </p:sp>
      <p:sp>
        <p:nvSpPr>
          <p:cNvPr id="1960" name="Google Shape;1960;p101"/>
          <p:cNvSpPr txBox="1"/>
          <p:nvPr/>
        </p:nvSpPr>
        <p:spPr>
          <a:xfrm>
            <a:off x="946150" y="935831"/>
            <a:ext cx="5922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961" name="Google Shape;1961;p101"/>
          <p:cNvSpPr txBox="1"/>
          <p:nvPr/>
        </p:nvSpPr>
        <p:spPr>
          <a:xfrm>
            <a:off x="1001712" y="3870722"/>
            <a:ext cx="593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962" name="Google Shape;1962;p101"/>
          <p:cNvSpPr txBox="1"/>
          <p:nvPr/>
        </p:nvSpPr>
        <p:spPr>
          <a:xfrm>
            <a:off x="7656512" y="935831"/>
            <a:ext cx="593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963" name="Google Shape;1963;p101"/>
          <p:cNvSpPr txBox="1"/>
          <p:nvPr/>
        </p:nvSpPr>
        <p:spPr>
          <a:xfrm>
            <a:off x="7620000" y="3802856"/>
            <a:ext cx="593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964" name="Google Shape;1964;p101"/>
          <p:cNvSpPr txBox="1"/>
          <p:nvPr/>
        </p:nvSpPr>
        <p:spPr>
          <a:xfrm>
            <a:off x="1611312" y="1668065"/>
            <a:ext cx="5922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965" name="Google Shape;1965;p101"/>
          <p:cNvSpPr txBox="1"/>
          <p:nvPr/>
        </p:nvSpPr>
        <p:spPr>
          <a:xfrm>
            <a:off x="2336800" y="935831"/>
            <a:ext cx="593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966" name="Google Shape;1966;p101"/>
          <p:cNvSpPr txBox="1"/>
          <p:nvPr/>
        </p:nvSpPr>
        <p:spPr>
          <a:xfrm>
            <a:off x="6196012" y="941784"/>
            <a:ext cx="593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967" name="Google Shape;1967;p101"/>
          <p:cNvSpPr txBox="1"/>
          <p:nvPr/>
        </p:nvSpPr>
        <p:spPr>
          <a:xfrm>
            <a:off x="6991350" y="1668065"/>
            <a:ext cx="593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968" name="Google Shape;1968;p101"/>
          <p:cNvSpPr txBox="1"/>
          <p:nvPr/>
        </p:nvSpPr>
        <p:spPr>
          <a:xfrm>
            <a:off x="6991350" y="3139678"/>
            <a:ext cx="593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969" name="Google Shape;1969;p101"/>
          <p:cNvSpPr txBox="1"/>
          <p:nvPr/>
        </p:nvSpPr>
        <p:spPr>
          <a:xfrm>
            <a:off x="1666875" y="3120628"/>
            <a:ext cx="593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970" name="Google Shape;1970;p101"/>
          <p:cNvSpPr txBox="1"/>
          <p:nvPr/>
        </p:nvSpPr>
        <p:spPr>
          <a:xfrm>
            <a:off x="2382837" y="3806428"/>
            <a:ext cx="593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971" name="Google Shape;1971;p101"/>
          <p:cNvSpPr txBox="1"/>
          <p:nvPr/>
        </p:nvSpPr>
        <p:spPr>
          <a:xfrm>
            <a:off x="6218237" y="3806428"/>
            <a:ext cx="593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972" name="Google Shape;1972;p101"/>
          <p:cNvSpPr txBox="1"/>
          <p:nvPr/>
        </p:nvSpPr>
        <p:spPr>
          <a:xfrm>
            <a:off x="3198812" y="1863328"/>
            <a:ext cx="5922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r>
            <a:endParaRPr/>
          </a:p>
        </p:txBody>
      </p:sp>
      <p:sp>
        <p:nvSpPr>
          <p:cNvPr id="1973" name="Google Shape;1973;p101"/>
          <p:cNvSpPr txBox="1"/>
          <p:nvPr/>
        </p:nvSpPr>
        <p:spPr>
          <a:xfrm>
            <a:off x="3198812" y="2863453"/>
            <a:ext cx="5922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r>
            <a:endParaRPr/>
          </a:p>
        </p:txBody>
      </p:sp>
      <p:sp>
        <p:nvSpPr>
          <p:cNvPr id="1974" name="Google Shape;1974;p101"/>
          <p:cNvSpPr txBox="1"/>
          <p:nvPr/>
        </p:nvSpPr>
        <p:spPr>
          <a:xfrm>
            <a:off x="5475287" y="1827609"/>
            <a:ext cx="593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r>
            <a:endParaRPr/>
          </a:p>
        </p:txBody>
      </p:sp>
      <p:sp>
        <p:nvSpPr>
          <p:cNvPr id="1975" name="Google Shape;1975;p101"/>
          <p:cNvSpPr txBox="1"/>
          <p:nvPr/>
        </p:nvSpPr>
        <p:spPr>
          <a:xfrm>
            <a:off x="5403850" y="2856309"/>
            <a:ext cx="593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r>
            <a:endParaRPr/>
          </a:p>
        </p:txBody>
      </p:sp>
      <p:sp>
        <p:nvSpPr>
          <p:cNvPr id="1976" name="Google Shape;1976;p101"/>
          <p:cNvSpPr txBox="1"/>
          <p:nvPr/>
        </p:nvSpPr>
        <p:spPr>
          <a:xfrm>
            <a:off x="4300537" y="2225278"/>
            <a:ext cx="5937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r>
            <a:endParaRPr/>
          </a:p>
        </p:txBody>
      </p:sp>
      <p:sp>
        <p:nvSpPr>
          <p:cNvPr id="1977" name="Google Shape;1977;p101"/>
          <p:cNvSpPr/>
          <p:nvPr/>
        </p:nvSpPr>
        <p:spPr>
          <a:xfrm rot="3348473">
            <a:off x="4181338" y="1607966"/>
            <a:ext cx="940087" cy="417810"/>
          </a:xfrm>
          <a:custGeom>
            <a:rect b="b" l="l" r="r" t="t"/>
            <a:pathLst>
              <a:path extrusionOk="0" h="120000" w="120000">
                <a:moveTo>
                  <a:pt x="119610" y="120000"/>
                </a:moveTo>
                <a:cubicBezTo>
                  <a:pt x="120302" y="118333"/>
                  <a:pt x="120994" y="116666"/>
                  <a:pt x="112965" y="100000"/>
                </a:cubicBezTo>
                <a:cubicBezTo>
                  <a:pt x="104935" y="83333"/>
                  <a:pt x="81678" y="24666"/>
                  <a:pt x="71433" y="20000"/>
                </a:cubicBezTo>
                <a:cubicBezTo>
                  <a:pt x="61189" y="15333"/>
                  <a:pt x="63404" y="75333"/>
                  <a:pt x="51498" y="72000"/>
                </a:cubicBezTo>
                <a:cubicBezTo>
                  <a:pt x="39593" y="68666"/>
                  <a:pt x="19796" y="34333"/>
                  <a:pt x="0" y="0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8" name="Google Shape;1978;p101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Study Social Networks?</a:t>
            </a:r>
            <a:endParaRPr/>
          </a:p>
        </p:txBody>
      </p:sp>
      <p:sp>
        <p:nvSpPr>
          <p:cNvPr id="163" name="Google Shape;163;p21"/>
          <p:cNvSpPr txBox="1"/>
          <p:nvPr>
            <p:ph idx="1" type="body"/>
          </p:nvPr>
        </p:nvSpPr>
        <p:spPr>
          <a:xfrm>
            <a:off x="457200" y="1200150"/>
            <a:ext cx="82296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scientists use social networks to study how people interact and develop theories of social behavior. OSNs offer opportunities to study social networks at a larger scale.</a:t>
            </a:r>
            <a:endParaRPr sz="2800"/>
          </a:p>
          <a:p>
            <a:pPr indent="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175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the structure of OSNs can lead to systems in the future that improve security, leverage trust, improve social interaction, etc.</a:t>
            </a:r>
            <a:endParaRPr sz="2800"/>
          </a:p>
        </p:txBody>
      </p:sp>
      <p:sp>
        <p:nvSpPr>
          <p:cNvPr id="164" name="Google Shape;164;p21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2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p1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Girvan-Newman Algorithm</a:t>
            </a:r>
            <a:endParaRPr/>
          </a:p>
        </p:txBody>
      </p:sp>
      <p:sp>
        <p:nvSpPr>
          <p:cNvPr id="1984" name="Google Shape;1984;p102"/>
          <p:cNvSpPr txBox="1"/>
          <p:nvPr>
            <p:ph idx="1" type="body"/>
          </p:nvPr>
        </p:nvSpPr>
        <p:spPr>
          <a:xfrm>
            <a:off x="457200" y="1200150"/>
            <a:ext cx="82296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libri"/>
              <a:buAutoNum type="arabicPeriod"/>
            </a:pPr>
            <a:r>
              <a:rPr b="0" i="0" lang="en-US" sz="31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Calculate betweenness of all edges</a:t>
            </a:r>
            <a:endParaRPr sz="3100"/>
          </a:p>
          <a:p>
            <a:pPr indent="0" lvl="0" marL="51435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-508000" lvl="0" marL="51435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libri"/>
              <a:buAutoNum type="arabicPeriod"/>
            </a:pPr>
            <a:r>
              <a:rPr b="0" i="0" lang="en-US" sz="31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Remove the edge(s) with highest betweenness</a:t>
            </a:r>
            <a:endParaRPr sz="3100"/>
          </a:p>
          <a:p>
            <a:pPr indent="0" lvl="0" marL="51435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-508000" lvl="0" marL="51435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libri"/>
              <a:buAutoNum type="arabicPeriod"/>
            </a:pPr>
            <a:r>
              <a:rPr b="0" i="0" lang="en-US" sz="31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Repeat steps 1 and 2 until graph is partitioned into as many regions as desired</a:t>
            </a:r>
            <a:endParaRPr sz="3100"/>
          </a:p>
        </p:txBody>
      </p:sp>
      <p:sp>
        <p:nvSpPr>
          <p:cNvPr id="1985" name="Google Shape;1985;p102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1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Girvan-Newman </a:t>
            </a:r>
            <a:r>
              <a:rPr lang="en-US"/>
              <a:t>Pseudocode</a:t>
            </a:r>
            <a:endParaRPr/>
          </a:p>
        </p:txBody>
      </p:sp>
      <p:pic>
        <p:nvPicPr>
          <p:cNvPr id="1991" name="Google Shape;1991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063" y="1379599"/>
            <a:ext cx="7909877" cy="2918449"/>
          </a:xfrm>
          <a:prstGeom prst="rect">
            <a:avLst/>
          </a:prstGeom>
          <a:noFill/>
          <a:ln>
            <a:noFill/>
          </a:ln>
        </p:spPr>
      </p:pic>
      <p:sp>
        <p:nvSpPr>
          <p:cNvPr id="1992" name="Google Shape;1992;p103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93" name="Google Shape;1993;p103"/>
          <p:cNvSpPr txBox="1"/>
          <p:nvPr/>
        </p:nvSpPr>
        <p:spPr>
          <a:xfrm>
            <a:off x="189750" y="2054269"/>
            <a:ext cx="9468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  <a:highlight>
                  <a:srgbClr val="FFF2CC"/>
                </a:highlight>
                <a:latin typeface="Calibri"/>
                <a:ea typeface="Calibri"/>
                <a:cs typeface="Calibri"/>
                <a:sym typeface="Calibri"/>
              </a:rPr>
              <a:t>Step 1</a:t>
            </a:r>
            <a:endParaRPr sz="1800">
              <a:solidFill>
                <a:srgbClr val="0000FF"/>
              </a:solidFill>
              <a:highlight>
                <a:srgbClr val="FFF2CC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4" name="Google Shape;1994;p103"/>
          <p:cNvSpPr txBox="1"/>
          <p:nvPr/>
        </p:nvSpPr>
        <p:spPr>
          <a:xfrm>
            <a:off x="118900" y="3011881"/>
            <a:ext cx="9468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  <a:highlight>
                  <a:srgbClr val="FFF2CC"/>
                </a:highlight>
                <a:latin typeface="Calibri"/>
                <a:ea typeface="Calibri"/>
                <a:cs typeface="Calibri"/>
                <a:sym typeface="Calibri"/>
              </a:rPr>
              <a:t>Step 2</a:t>
            </a:r>
            <a:endParaRPr sz="1800">
              <a:solidFill>
                <a:srgbClr val="0000FF"/>
              </a:solidFill>
              <a:highlight>
                <a:srgbClr val="FFF2CC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5" name="Google Shape;1995;p103"/>
          <p:cNvSpPr txBox="1"/>
          <p:nvPr/>
        </p:nvSpPr>
        <p:spPr>
          <a:xfrm>
            <a:off x="4796975" y="1277969"/>
            <a:ext cx="9468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  <a:highlight>
                  <a:srgbClr val="FFF2CC"/>
                </a:highlight>
                <a:latin typeface="Calibri"/>
                <a:ea typeface="Calibri"/>
                <a:cs typeface="Calibri"/>
                <a:sym typeface="Calibri"/>
              </a:rPr>
              <a:t>Step 3</a:t>
            </a:r>
            <a:endParaRPr sz="1800">
              <a:solidFill>
                <a:srgbClr val="0000FF"/>
              </a:solidFill>
              <a:highlight>
                <a:srgbClr val="FFF2CC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6" name="Google Shape;1996;p103"/>
          <p:cNvSpPr/>
          <p:nvPr/>
        </p:nvSpPr>
        <p:spPr>
          <a:xfrm>
            <a:off x="1065700" y="2447574"/>
            <a:ext cx="393250" cy="1534054"/>
          </a:xfrm>
          <a:custGeom>
            <a:rect b="b" l="l" r="r" t="t"/>
            <a:pathLst>
              <a:path extrusionOk="0" h="74541" w="15730">
                <a:moveTo>
                  <a:pt x="13421" y="1681"/>
                </a:moveTo>
                <a:cubicBezTo>
                  <a:pt x="9111" y="1681"/>
                  <a:pt x="2881" y="-1905"/>
                  <a:pt x="490" y="1681"/>
                </a:cubicBezTo>
                <a:cubicBezTo>
                  <a:pt x="-972" y="3874"/>
                  <a:pt x="1414" y="6897"/>
                  <a:pt x="1414" y="9532"/>
                </a:cubicBezTo>
                <a:cubicBezTo>
                  <a:pt x="1414" y="17385"/>
                  <a:pt x="1876" y="25232"/>
                  <a:pt x="1876" y="33085"/>
                </a:cubicBezTo>
                <a:cubicBezTo>
                  <a:pt x="1876" y="42629"/>
                  <a:pt x="1876" y="52174"/>
                  <a:pt x="1876" y="61718"/>
                </a:cubicBezTo>
                <a:cubicBezTo>
                  <a:pt x="1876" y="65569"/>
                  <a:pt x="-866" y="71126"/>
                  <a:pt x="2338" y="73263"/>
                </a:cubicBezTo>
                <a:cubicBezTo>
                  <a:pt x="6054" y="75742"/>
                  <a:pt x="11263" y="73725"/>
                  <a:pt x="15730" y="73725"/>
                </a:cubicBezTo>
              </a:path>
            </a:pathLst>
          </a:cu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104"/>
          <p:cNvSpPr txBox="1"/>
          <p:nvPr/>
        </p:nvSpPr>
        <p:spPr>
          <a:xfrm>
            <a:off x="381000" y="264319"/>
            <a:ext cx="83058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1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Karate Club </a:t>
            </a: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splits after a dispute. Can new clubs be identified based on network structure? </a:t>
            </a:r>
            <a:endParaRPr/>
          </a:p>
        </p:txBody>
      </p:sp>
      <p:pic>
        <p:nvPicPr>
          <p:cNvPr id="2002" name="Google Shape;2002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5451" y="1127969"/>
            <a:ext cx="5316899" cy="3327187"/>
          </a:xfrm>
          <a:prstGeom prst="rect">
            <a:avLst/>
          </a:prstGeom>
          <a:noFill/>
          <a:ln>
            <a:noFill/>
          </a:ln>
        </p:spPr>
      </p:pic>
      <p:sp>
        <p:nvSpPr>
          <p:cNvPr id="2003" name="Google Shape;2003;p104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04" name="Google Shape;2004;p104"/>
          <p:cNvSpPr txBox="1"/>
          <p:nvPr/>
        </p:nvSpPr>
        <p:spPr>
          <a:xfrm>
            <a:off x="101475" y="4406350"/>
            <a:ext cx="83058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i="0" lang="en-US" sz="11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Zachary W. (1977). An information flow model for conflict and fission in small groups. Journal of Anthropological Research, 33, 452-473.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Zachary's karate club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(Wikipedia)</a:t>
            </a:r>
            <a:r>
              <a:rPr i="0" lang="en-US" sz="11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i="0" lang="en-US" sz="11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 data set at </a:t>
            </a:r>
            <a:r>
              <a:rPr lang="en-US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ZACHARY KARATE CLUB at UCINET IV Datasets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Zachary karate club at KONECT (archived)</a:t>
            </a:r>
            <a:r>
              <a:rPr i="0" lang="en-US" sz="11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0" lang="en-US" sz="11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8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p105"/>
          <p:cNvSpPr txBox="1"/>
          <p:nvPr>
            <p:ph type="title"/>
          </p:nvPr>
        </p:nvSpPr>
        <p:spPr>
          <a:xfrm>
            <a:off x="0" y="205969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Girvan-Newman </a:t>
            </a:r>
            <a:r>
              <a:rPr lang="en-US" sz="4000"/>
              <a:t>run on Karate-Club graph</a:t>
            </a:r>
            <a:endParaRPr sz="4000"/>
          </a:p>
        </p:txBody>
      </p:sp>
      <p:pic>
        <p:nvPicPr>
          <p:cNvPr id="2010" name="Google Shape;2010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137" y="1113216"/>
            <a:ext cx="5723719" cy="3410870"/>
          </a:xfrm>
          <a:prstGeom prst="rect">
            <a:avLst/>
          </a:prstGeom>
          <a:noFill/>
          <a:ln>
            <a:noFill/>
          </a:ln>
        </p:spPr>
      </p:pic>
      <p:sp>
        <p:nvSpPr>
          <p:cNvPr id="2011" name="Google Shape;2011;p105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12" name="Google Shape;2012;p105"/>
          <p:cNvSpPr txBox="1"/>
          <p:nvPr/>
        </p:nvSpPr>
        <p:spPr>
          <a:xfrm>
            <a:off x="191775" y="4573913"/>
            <a:ext cx="4541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Graphs generated by Alexander Nwala, Fall 2014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p106"/>
          <p:cNvSpPr txBox="1"/>
          <p:nvPr>
            <p:ph type="title"/>
          </p:nvPr>
        </p:nvSpPr>
        <p:spPr>
          <a:xfrm>
            <a:off x="0" y="205969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Girvan-Newman </a:t>
            </a:r>
            <a:r>
              <a:rPr lang="en-US" sz="4000"/>
              <a:t>run on Karate-Club graph</a:t>
            </a:r>
            <a:endParaRPr sz="4000"/>
          </a:p>
        </p:txBody>
      </p:sp>
      <p:pic>
        <p:nvPicPr>
          <p:cNvPr id="2018" name="Google Shape;2018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300" y="1159456"/>
            <a:ext cx="6629395" cy="3614134"/>
          </a:xfrm>
          <a:prstGeom prst="rect">
            <a:avLst/>
          </a:prstGeom>
          <a:noFill/>
          <a:ln>
            <a:noFill/>
          </a:ln>
        </p:spPr>
      </p:pic>
      <p:sp>
        <p:nvSpPr>
          <p:cNvPr id="2019" name="Google Shape;2019;p106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p107"/>
          <p:cNvSpPr txBox="1"/>
          <p:nvPr>
            <p:ph type="title"/>
          </p:nvPr>
        </p:nvSpPr>
        <p:spPr>
          <a:xfrm>
            <a:off x="0" y="205969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Girvan-Newman </a:t>
            </a:r>
            <a:r>
              <a:rPr lang="en-US" sz="4000"/>
              <a:t>run on Karate-Club graph</a:t>
            </a:r>
            <a:endParaRPr sz="4000"/>
          </a:p>
        </p:txBody>
      </p:sp>
      <p:pic>
        <p:nvPicPr>
          <p:cNvPr id="2025" name="Google Shape;2025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300" y="1164681"/>
            <a:ext cx="6629400" cy="3603674"/>
          </a:xfrm>
          <a:prstGeom prst="rect">
            <a:avLst/>
          </a:prstGeom>
          <a:noFill/>
          <a:ln>
            <a:noFill/>
          </a:ln>
        </p:spPr>
      </p:pic>
      <p:sp>
        <p:nvSpPr>
          <p:cNvPr id="2026" name="Google Shape;2026;p107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108"/>
          <p:cNvSpPr txBox="1"/>
          <p:nvPr>
            <p:ph type="title"/>
          </p:nvPr>
        </p:nvSpPr>
        <p:spPr>
          <a:xfrm>
            <a:off x="0" y="205969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Girvan-Newman </a:t>
            </a:r>
            <a:r>
              <a:rPr lang="en-US" sz="4000"/>
              <a:t>run on Karate-Club graph</a:t>
            </a:r>
            <a:endParaRPr sz="4000"/>
          </a:p>
        </p:txBody>
      </p:sp>
      <p:pic>
        <p:nvPicPr>
          <p:cNvPr id="2032" name="Google Shape;2032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300" y="1155319"/>
            <a:ext cx="6629399" cy="3463415"/>
          </a:xfrm>
          <a:prstGeom prst="rect">
            <a:avLst/>
          </a:prstGeom>
          <a:noFill/>
          <a:ln>
            <a:noFill/>
          </a:ln>
        </p:spPr>
      </p:pic>
      <p:sp>
        <p:nvSpPr>
          <p:cNvPr id="2033" name="Google Shape;2033;p108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109"/>
          <p:cNvSpPr txBox="1"/>
          <p:nvPr>
            <p:ph type="title"/>
          </p:nvPr>
        </p:nvSpPr>
        <p:spPr>
          <a:xfrm>
            <a:off x="0" y="205969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Girvan-Newman </a:t>
            </a:r>
            <a:r>
              <a:rPr lang="en-US" sz="4000"/>
              <a:t>run on Karate-Club graph</a:t>
            </a:r>
            <a:endParaRPr sz="4000"/>
          </a:p>
        </p:txBody>
      </p:sp>
      <p:pic>
        <p:nvPicPr>
          <p:cNvPr id="2039" name="Google Shape;2039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300" y="1147894"/>
            <a:ext cx="6629402" cy="3466873"/>
          </a:xfrm>
          <a:prstGeom prst="rect">
            <a:avLst/>
          </a:prstGeom>
          <a:noFill/>
          <a:ln>
            <a:noFill/>
          </a:ln>
        </p:spPr>
      </p:pic>
      <p:sp>
        <p:nvSpPr>
          <p:cNvPr id="2040" name="Google Shape;2040;p109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110"/>
          <p:cNvSpPr txBox="1"/>
          <p:nvPr>
            <p:ph type="title"/>
          </p:nvPr>
        </p:nvSpPr>
        <p:spPr>
          <a:xfrm>
            <a:off x="0" y="205969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Girvan-Newman </a:t>
            </a:r>
            <a:r>
              <a:rPr lang="en-US" sz="4000"/>
              <a:t>run on Karate-Club graph</a:t>
            </a:r>
            <a:endParaRPr sz="4000"/>
          </a:p>
        </p:txBody>
      </p:sp>
      <p:pic>
        <p:nvPicPr>
          <p:cNvPr id="2046" name="Google Shape;204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300" y="1155294"/>
            <a:ext cx="6629403" cy="3413158"/>
          </a:xfrm>
          <a:prstGeom prst="rect">
            <a:avLst/>
          </a:prstGeom>
          <a:noFill/>
          <a:ln>
            <a:noFill/>
          </a:ln>
        </p:spPr>
      </p:pic>
      <p:sp>
        <p:nvSpPr>
          <p:cNvPr id="2047" name="Google Shape;2047;p110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111"/>
          <p:cNvSpPr txBox="1"/>
          <p:nvPr>
            <p:ph type="title"/>
          </p:nvPr>
        </p:nvSpPr>
        <p:spPr>
          <a:xfrm>
            <a:off x="0" y="205969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Girvan-Newman </a:t>
            </a:r>
            <a:r>
              <a:rPr lang="en-US" sz="4000"/>
              <a:t>run on Karate-Club graph</a:t>
            </a:r>
            <a:endParaRPr sz="4000"/>
          </a:p>
        </p:txBody>
      </p:sp>
      <p:pic>
        <p:nvPicPr>
          <p:cNvPr id="2053" name="Google Shape;2053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300" y="1155294"/>
            <a:ext cx="6629400" cy="3407697"/>
          </a:xfrm>
          <a:prstGeom prst="rect">
            <a:avLst/>
          </a:prstGeom>
          <a:noFill/>
          <a:ln>
            <a:noFill/>
          </a:ln>
        </p:spPr>
      </p:pic>
      <p:sp>
        <p:nvSpPr>
          <p:cNvPr id="2054" name="Google Shape;2054;p111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